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322" r:id="rId3"/>
    <p:sldId id="316" r:id="rId4"/>
    <p:sldId id="321" r:id="rId5"/>
    <p:sldId id="323" r:id="rId6"/>
    <p:sldId id="296" r:id="rId7"/>
    <p:sldId id="343" r:id="rId8"/>
    <p:sldId id="325" r:id="rId9"/>
    <p:sldId id="344" r:id="rId10"/>
    <p:sldId id="326" r:id="rId11"/>
    <p:sldId id="324" r:id="rId12"/>
    <p:sldId id="327" r:id="rId13"/>
    <p:sldId id="328" r:id="rId14"/>
    <p:sldId id="329" r:id="rId15"/>
    <p:sldId id="330" r:id="rId16"/>
    <p:sldId id="309" r:id="rId17"/>
    <p:sldId id="332" r:id="rId18"/>
    <p:sldId id="333" r:id="rId19"/>
    <p:sldId id="345" r:id="rId20"/>
    <p:sldId id="346" r:id="rId21"/>
    <p:sldId id="347" r:id="rId22"/>
    <p:sldId id="334" r:id="rId23"/>
    <p:sldId id="335" r:id="rId24"/>
    <p:sldId id="336" r:id="rId25"/>
    <p:sldId id="337" r:id="rId26"/>
    <p:sldId id="338" r:id="rId27"/>
    <p:sldId id="340" r:id="rId28"/>
    <p:sldId id="339" r:id="rId29"/>
    <p:sldId id="341" r:id="rId30"/>
    <p:sldId id="342" r:id="rId31"/>
    <p:sldId id="259" r:id="rId32"/>
  </p:sldIdLst>
  <p:sldSz cx="12192000" cy="6858000"/>
  <p:notesSz cx="6858000" cy="9144000"/>
  <p:custDataLst>
    <p:tags r:id="rId34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B3DE"/>
    <a:srgbClr val="FFFCEE"/>
    <a:srgbClr val="FFFAEF"/>
    <a:srgbClr val="FEF7ED"/>
    <a:srgbClr val="DFDFDF"/>
    <a:srgbClr val="B4B4B6"/>
    <a:srgbClr val="EFBD84"/>
    <a:srgbClr val="A1B0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88" autoAdjust="0"/>
    <p:restoredTop sz="94145" autoAdjust="0"/>
  </p:normalViewPr>
  <p:slideViewPr>
    <p:cSldViewPr snapToGrid="0">
      <p:cViewPr>
        <p:scale>
          <a:sx n="80" d="100"/>
          <a:sy n="80" d="100"/>
        </p:scale>
        <p:origin x="1216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9DF35E-A231-424F-B2AB-21DE3B264B82}" type="datetimeFigureOut">
              <a:rPr lang="de-DE" smtClean="0"/>
              <a:t>02.02.26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8DE1D1-E116-4A7A-9353-625DAF3EF7B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8060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DE1D1-E116-4A7A-9353-625DAF3EF7BF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1108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DE1D1-E116-4A7A-9353-625DAF3EF7BF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6235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FF666-9459-2CEC-1DF1-F64EC6F6F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6376C47-9017-8C8B-CB3A-321B3B70BA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1C6E3B2-1AA5-1A79-BC22-FE1CBE7CCC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234399-B47B-AFC2-2A70-F1DEC08923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DE1D1-E116-4A7A-9353-625DAF3EF7BF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2316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33213-2AF0-F68B-3E54-EC3693AEE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D421B35-9D9A-9E06-2260-13FF3FCD54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43359D1-A43C-5597-6EF3-7A42163D5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https://resourcecapitalfunds.com/insights/mining-and-minerals-101/smartphone-metals-minerals/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695E9AA-13CF-4E36-A7AF-C8D28F4EC3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DE1D1-E116-4A7A-9353-625DAF3EF7BF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9863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BBF3A-FFA7-BB7B-35EB-F0A17A782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9D5D8BB-5BFC-0B80-59FD-A69D03374B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FC0EED0-5C03-1E81-0178-D9AD209365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https://resourcecapitalfunds.com/insights/mining-and-minerals-101/smartphone-metals-minerals/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359F857-8475-112C-5BD4-D2323317B6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DE1D1-E116-4A7A-9353-625DAF3EF7BF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7295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50927-ADA8-42D6-CE88-25920A788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8231A66-05F7-F7D9-179B-7833EE3DBE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2E598B1-E349-E101-C73E-F1D72F61BE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https://resourcecapitalfunds.com/insights/mining-and-minerals-101/smartphone-metals-minerals/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9FF982-FE80-8459-B571-D5939669D6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DE1D1-E116-4A7A-9353-625DAF3EF7BF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88898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F5DF8-E9FE-1384-D579-7C9944C60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11DC14A-872C-AB3A-F43E-475CF85040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1E42181-B5F7-DFD0-35B3-C027F01C9E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https://resourcecapitalfunds.com/insights/mining-and-minerals-101/smartphone-metals-minerals/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F7772FA-ACC3-9C4A-EB95-766BE0CD8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DE1D1-E116-4A7A-9353-625DAF3EF7BF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9092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29AD4-1471-C35F-EE41-E2EAD6408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559ABB5-C10B-3E4F-5546-B24DB281D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4ED1B41-305C-EDBD-8846-8B894AE5E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https://resourcecapitalfunds.com/insights/mining-and-minerals-101/smartphone-metals-minerals/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F415B4B-51D6-9EA8-8BF7-59706B3780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DE1D1-E116-4A7A-9353-625DAF3EF7BF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8133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E1B33-F5F2-78FE-613C-310952D25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7CD68C4-D28B-3EA0-CEFB-F45A049EF8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AEFB8AF-3BF4-999E-1B82-13269CC016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https://resourcecapitalfunds.com/insights/mining-and-minerals-101/smartphone-metals-minerals/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F7191F7-E6DD-C92B-AD5A-2061D0FBAE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DE1D1-E116-4A7A-9353-625DAF3EF7BF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277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Links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eine</a:t>
            </a:r>
            <a:r>
              <a:rPr lang="en-US" dirty="0"/>
              <a:t> form </a:t>
            </a:r>
            <a:r>
              <a:rPr lang="en-US" dirty="0" err="1"/>
              <a:t>versteckt</a:t>
            </a:r>
            <a:r>
              <a:rPr lang="en-US" dirty="0"/>
              <a:t> um den </a:t>
            </a:r>
            <a:r>
              <a:rPr lang="en-US" dirty="0" err="1"/>
              <a:t>dicken</a:t>
            </a:r>
            <a:r>
              <a:rPr lang="en-US" dirty="0"/>
              <a:t> </a:t>
            </a:r>
            <a:r>
              <a:rPr lang="en-US" dirty="0" err="1"/>
              <a:t>anklicken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können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DE1D1-E116-4A7A-9353-625DAF3EF7BF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49156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8DE1D1-E116-4A7A-9353-625DAF3EF7BF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482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84000" y="1268400"/>
            <a:ext cx="11484000" cy="5400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384000" y="2712576"/>
            <a:ext cx="11484000" cy="165576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pic>
        <p:nvPicPr>
          <p:cNvPr id="8" name="Picture 2" descr="P:\PR\Logos\MRE\01_bildmarke_und_text_EN\PNG\RWTH_mre_en_rgb.png">
            <a:extLst>
              <a:ext uri="{FF2B5EF4-FFF2-40B4-BE49-F238E27FC236}">
                <a16:creationId xmlns:a16="http://schemas.microsoft.com/office/drawing/2014/main" id="{DBE09880-EBAA-421A-84E9-863BF81B124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" t="15923" r="1561" b="14379"/>
          <a:stretch/>
        </p:blipFill>
        <p:spPr bwMode="auto">
          <a:xfrm>
            <a:off x="8912080" y="6170347"/>
            <a:ext cx="3017160" cy="572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4F55ACCE-1D4C-5A99-AEEF-534BCD8921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403" y="6088080"/>
            <a:ext cx="1073785" cy="737235"/>
          </a:xfrm>
          <a:prstGeom prst="rect">
            <a:avLst/>
          </a:prstGeom>
        </p:spPr>
      </p:pic>
      <p:pic>
        <p:nvPicPr>
          <p:cNvPr id="4" name="Grafik 3" descr="Ein Bild, das Schrift, Text, Logo, Grafiken enthält.&#10;&#10;Automatisch generierte Beschreibung">
            <a:extLst>
              <a:ext uri="{FF2B5EF4-FFF2-40B4-BE49-F238E27FC236}">
                <a16:creationId xmlns:a16="http://schemas.microsoft.com/office/drawing/2014/main" id="{4FC68290-4404-E4B1-5A5D-28E05C7A8E5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000" y="269577"/>
            <a:ext cx="1530350" cy="364490"/>
          </a:xfrm>
          <a:prstGeom prst="rect">
            <a:avLst/>
          </a:prstGeom>
        </p:spPr>
      </p:pic>
      <p:pic>
        <p:nvPicPr>
          <p:cNvPr id="3" name="Grafik 2" descr="Ein Bild, das Text, Schrift, Electric Blue (Farbe), Screenshot enthält.&#10;&#10;Automatisch generierte Beschreibung">
            <a:extLst>
              <a:ext uri="{FF2B5EF4-FFF2-40B4-BE49-F238E27FC236}">
                <a16:creationId xmlns:a16="http://schemas.microsoft.com/office/drawing/2014/main" id="{17036D62-58C8-94D3-FD43-DFE02D86A10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00" y="6170347"/>
            <a:ext cx="1881154" cy="572702"/>
          </a:xfrm>
          <a:prstGeom prst="rect">
            <a:avLst/>
          </a:prstGeom>
        </p:spPr>
      </p:pic>
      <p:pic>
        <p:nvPicPr>
          <p:cNvPr id="5" name="Grafik 4" descr="Ein Bild, das Schwarz, Grafiken, Design enthält.&#10;&#10;Automatisch generierte Beschreibung">
            <a:extLst>
              <a:ext uri="{FF2B5EF4-FFF2-40B4-BE49-F238E27FC236}">
                <a16:creationId xmlns:a16="http://schemas.microsoft.com/office/drawing/2014/main" id="{C7017C1B-86EA-CD82-2BBB-41911B1FA1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493" y="6012767"/>
            <a:ext cx="1018336" cy="88786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735C9DD-C712-B8B5-4FB4-60BAB85928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375" y="6168750"/>
            <a:ext cx="1305869" cy="57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0F3E5C7-CF0A-6C53-3503-0AC9BF512E0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437" y="6227074"/>
            <a:ext cx="2452689" cy="459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nhaltsplatzhalter 7" descr="Ein Bild, das Berg, draußen, Natur, Himmel enthält.&#10;&#10;Automatisch generierte Beschreibung">
            <a:extLst>
              <a:ext uri="{FF2B5EF4-FFF2-40B4-BE49-F238E27FC236}">
                <a16:creationId xmlns:a16="http://schemas.microsoft.com/office/drawing/2014/main" id="{84045172-8CB1-3A19-D6FD-12230F737EC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167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643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" y="1684800"/>
            <a:ext cx="11484000" cy="147784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4000" y="201600"/>
            <a:ext cx="11484000" cy="5436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4000" y="1152000"/>
            <a:ext cx="11484000" cy="252000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 i="0"/>
            </a:lvl1pPr>
            <a:lvl2pPr marL="216000" indent="180000">
              <a:buClr>
                <a:schemeClr val="tx2"/>
              </a:buClr>
              <a:defRPr sz="1800"/>
            </a:lvl2pPr>
            <a:lvl3pPr marL="432000" indent="180000">
              <a:buClr>
                <a:schemeClr val="tx2"/>
              </a:buClr>
              <a:buFont typeface="Symbol" panose="05050102010706020507" pitchFamily="18" charset="2"/>
              <a:buChar char="-"/>
              <a:defRPr sz="1600"/>
            </a:lvl3pPr>
            <a:lvl4pPr marL="648000" indent="18000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4pPr>
            <a:lvl5pPr marL="864000" indent="180000">
              <a:buClr>
                <a:schemeClr val="tx2"/>
              </a:buClr>
              <a:buFont typeface="Arial" panose="020B0604020202020204" pitchFamily="34" charset="0"/>
              <a:buChar char="-"/>
              <a:defRPr sz="1600"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811615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24"/>
          <p:cNvSpPr>
            <a:spLocks noGrp="1"/>
          </p:cNvSpPr>
          <p:nvPr>
            <p:ph type="body" sz="quarter" idx="11"/>
          </p:nvPr>
        </p:nvSpPr>
        <p:spPr>
          <a:xfrm>
            <a:off x="384000" y="3427968"/>
            <a:ext cx="11484000" cy="1656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="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84000" y="1987728"/>
            <a:ext cx="11484000" cy="5400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pic>
        <p:nvPicPr>
          <p:cNvPr id="8" name="Picture 2" descr="P:\PR\Logos\MRE\01_bildmarke_und_text_EN\PNG\RWTH_mre_en_rgb.png">
            <a:extLst>
              <a:ext uri="{FF2B5EF4-FFF2-40B4-BE49-F238E27FC236}">
                <a16:creationId xmlns:a16="http://schemas.microsoft.com/office/drawing/2014/main" id="{10070705-9310-467A-BE8F-A3AAFDC98F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" t="15923" r="1561" b="14379"/>
          <a:stretch/>
        </p:blipFill>
        <p:spPr bwMode="auto">
          <a:xfrm>
            <a:off x="8912080" y="6170347"/>
            <a:ext cx="3017160" cy="572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203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38FE8D-3DD8-1756-6FA8-8914B2D0B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88B8351-EF9E-F760-C34A-7BAD492514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6B084-8D8F-491D-9B83-778740ED8871}" type="datetimeFigureOut">
              <a:rPr kumimoji="0" lang="de-DE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02.02.26</a:t>
            </a:fld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CDAEA40-9BF3-2346-27F1-E73547D7A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A02E706-5528-DBE2-D8E0-CA5DCF162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4A505-CCCC-4647-A6CA-B19F41C0ACDE}" type="slidenum">
              <a:rPr kumimoji="0" lang="de-DE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977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BAC5F-27CE-9D7A-4683-4018238A73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92DB65B-A493-AFC4-F685-1BA81D769C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87C89C5-BA9D-450A-CA5A-F6BBD23B8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386D-A377-48CA-B4BA-C7FA6D784DFB}" type="datetimeFigureOut">
              <a:rPr lang="de-DE" smtClean="0"/>
              <a:t>02.02.26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5E38A0-6D8D-569F-CF1F-399C9E209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647CF0-3CBA-3644-027D-60A689F4E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3793D-9F41-4D38-BED5-7AC45ACBAC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193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:\PR\Logos\MRE\01_bildmarke_und_text_EN\PNG\RWTH_mre_en_rgb.png"/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" t="15923" r="1561" b="14379"/>
          <a:stretch/>
        </p:blipFill>
        <p:spPr bwMode="auto">
          <a:xfrm>
            <a:off x="8912080" y="6170347"/>
            <a:ext cx="3017160" cy="572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 txBox="1">
            <a:spLocks/>
          </p:cNvSpPr>
          <p:nvPr/>
        </p:nvSpPr>
        <p:spPr>
          <a:xfrm>
            <a:off x="1195388" y="6227763"/>
            <a:ext cx="7002462" cy="63023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900" b="0" i="0" u="none" strike="noStrike" kern="1200" cap="none" spc="0" normalizeH="0" baseline="0" noProof="0" dirty="0">
              <a:ln>
                <a:noFill/>
              </a:ln>
              <a:solidFill>
                <a:srgbClr val="00549F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1031" name="Textfeld 13"/>
          <p:cNvSpPr txBox="1">
            <a:spLocks noChangeArrowheads="1"/>
          </p:cNvSpPr>
          <p:nvPr/>
        </p:nvSpPr>
        <p:spPr bwMode="auto">
          <a:xfrm>
            <a:off x="360363" y="6227763"/>
            <a:ext cx="73025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2B5594F-CC2E-4FF3-8A86-11B2123072F0}" type="slidenum">
              <a:rPr kumimoji="0" lang="de-DE" alt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00549F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de-DE" sz="900" b="0" i="0" u="none" strike="noStrike" kern="1200" cap="none" spc="0" normalizeH="0" baseline="0" noProof="0">
              <a:ln>
                <a:noFill/>
              </a:ln>
              <a:solidFill>
                <a:srgbClr val="00549F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949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15900" indent="-215900" algn="l" defTabSz="21590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Arial" charset="0"/>
        <a:buChar char="•"/>
        <a:tabLst>
          <a:tab pos="215900" algn="l"/>
        </a:tabLst>
        <a:defRPr kern="12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1pPr>
      <a:lvl2pPr marL="431800" indent="-2159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Symbol" pitchFamily="18" charset="2"/>
        <a:buChar char="-"/>
        <a:tabLst>
          <a:tab pos="431800" algn="l"/>
        </a:tabLst>
        <a:defRPr sz="1600" kern="1200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2pPr>
      <a:lvl3pPr marL="647700" indent="-215900" algn="l" defTabSz="21590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tabLst>
          <a:tab pos="647700" algn="l"/>
        </a:tabLst>
        <a:defRPr sz="1600" kern="1200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3pPr>
      <a:lvl4pPr marL="863600" indent="-215900" algn="l" defTabSz="21590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Arial" charset="0"/>
        <a:buChar char="-"/>
        <a:tabLst>
          <a:tab pos="863600" algn="l"/>
        </a:tabLst>
        <a:defRPr sz="1600" kern="1200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4pPr>
      <a:lvl5pPr marL="863600" indent="-215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chemeClr val="tx2"/>
        </a:buClr>
        <a:buFont typeface="Arial" charset="0"/>
        <a:buChar char="-"/>
        <a:tabLst>
          <a:tab pos="895350" algn="l"/>
        </a:tabLst>
        <a:defRPr sz="1600" kern="1200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2.jpeg"/><Relationship Id="rId12" Type="http://schemas.openxmlformats.org/officeDocument/2006/relationships/slide" Target="slide14.xml"/><Relationship Id="rId2" Type="http://schemas.openxmlformats.org/officeDocument/2006/relationships/notesSlide" Target="../notesSlides/notesSlide1.xml"/><Relationship Id="rId16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image" Target="../media/image14.png"/><Relationship Id="rId5" Type="http://schemas.openxmlformats.org/officeDocument/2006/relationships/image" Target="../media/image11.jpeg"/><Relationship Id="rId15" Type="http://schemas.openxmlformats.org/officeDocument/2006/relationships/image" Target="../media/image16.png"/><Relationship Id="rId10" Type="http://schemas.openxmlformats.org/officeDocument/2006/relationships/slide" Target="slide12.xml"/><Relationship Id="rId4" Type="http://schemas.openxmlformats.org/officeDocument/2006/relationships/slide" Target="slide4.xml"/><Relationship Id="rId9" Type="http://schemas.openxmlformats.org/officeDocument/2006/relationships/image" Target="../media/image13.jpeg"/><Relationship Id="rId14" Type="http://schemas.openxmlformats.org/officeDocument/2006/relationships/slide" Target="slide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19.jpeg"/><Relationship Id="rId7" Type="http://schemas.openxmlformats.org/officeDocument/2006/relationships/image" Target="../media/image21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image" Target="../media/image20.jpeg"/><Relationship Id="rId4" Type="http://schemas.openxmlformats.org/officeDocument/2006/relationships/slide" Target="slide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0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slide" Target="slide9.xml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8.jpeg"/><Relationship Id="rId4" Type="http://schemas.openxmlformats.org/officeDocument/2006/relationships/image" Target="../media/image33.png"/><Relationship Id="rId9" Type="http://schemas.openxmlformats.org/officeDocument/2006/relationships/slide" Target="slide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slide" Target="slide5.xml"/><Relationship Id="rId4" Type="http://schemas.openxmlformats.org/officeDocument/2006/relationships/image" Target="../media/image33.png"/><Relationship Id="rId9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slide" Target="slide5.xml"/><Relationship Id="rId4" Type="http://schemas.openxmlformats.org/officeDocument/2006/relationships/image" Target="../media/image33.png"/><Relationship Id="rId9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41.jpg"/><Relationship Id="rId4" Type="http://schemas.openxmlformats.org/officeDocument/2006/relationships/image" Target="../media/image33.png"/><Relationship Id="rId9" Type="http://schemas.openxmlformats.org/officeDocument/2006/relationships/slide" Target="slide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42.jpg"/><Relationship Id="rId4" Type="http://schemas.openxmlformats.org/officeDocument/2006/relationships/image" Target="../media/image33.png"/><Relationship Id="rId9" Type="http://schemas.openxmlformats.org/officeDocument/2006/relationships/slide" Target="slide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43.jpeg"/><Relationship Id="rId4" Type="http://schemas.openxmlformats.org/officeDocument/2006/relationships/image" Target="../media/image33.png"/><Relationship Id="rId9" Type="http://schemas.openxmlformats.org/officeDocument/2006/relationships/slide" Target="slide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oliden.com/4a4ed8/globalassets/about-boliden/bolidens-history/100-magazines/boliden-100-part-3-1979-2001.pdf" TargetMode="External"/><Relationship Id="rId3" Type="http://schemas.openxmlformats.org/officeDocument/2006/relationships/hyperlink" Target="https://data.geus.dk/geusmap/?mapname=greenland_portal" TargetMode="External"/><Relationship Id="rId7" Type="http://schemas.openxmlformats.org/officeDocument/2006/relationships/hyperlink" Target="https://ejatlas.org/conflict/black-angel-mine-Greenland" TargetMode="External"/><Relationship Id="rId2" Type="http://schemas.openxmlformats.org/officeDocument/2006/relationships/hyperlink" Target="https://www.eolss.net/sample-chapters/c05/E6-37-06-02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cos.au.dk/en/researchconsultancy/themes/mining-and-environment/lead-zinc-mine-in-maarmorilik" TargetMode="External"/><Relationship Id="rId11" Type="http://schemas.openxmlformats.org/officeDocument/2006/relationships/hyperlink" Target="https://de.wikipedia.org/wiki/Datei:Germanium.jpg" TargetMode="External"/><Relationship Id="rId5" Type="http://schemas.openxmlformats.org/officeDocument/2006/relationships/hyperlink" Target="https://www2.dmu.dk/Pub/FR807.pdf" TargetMode="External"/><Relationship Id="rId10" Type="http://schemas.openxmlformats.org/officeDocument/2006/relationships/hyperlink" Target="https://de.wikipedia.org/wiki/Datei:Cadmium-crystal_bar.jpg" TargetMode="External"/><Relationship Id="rId4" Type="http://schemas.openxmlformats.org/officeDocument/2006/relationships/hyperlink" Target="https://www.youtube.com/watch?v=L8kfj33a6ZE" TargetMode="External"/><Relationship Id="rId9" Type="http://schemas.openxmlformats.org/officeDocument/2006/relationships/hyperlink" Target="https://usaminingnews.com/articles/amaroq-confirms-high-grade-critical-minerals-at-black-angel-mine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7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5" Type="http://schemas.openxmlformats.org/officeDocument/2006/relationships/slide" Target="slide24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slide" Target="slide23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8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Greenland_in_World_War_II" TargetMode="External"/><Relationship Id="rId3" Type="http://schemas.openxmlformats.org/officeDocument/2006/relationships/hyperlink" Target="https://dce2.au.dk/pub/SR105.pdf" TargetMode="External"/><Relationship Id="rId7" Type="http://schemas.openxmlformats.org/officeDocument/2006/relationships/hyperlink" Target="https://en.wikipedia.org/wiki/Sodium_hexafluoroaluminate" TargetMode="External"/><Relationship Id="rId2" Type="http://schemas.openxmlformats.org/officeDocument/2006/relationships/hyperlink" Target="https://www.abc.net.au/news/2026-01-23/donald-trump-greenland-maps-explain-battle-for-arctic/10624819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olarjournal.net/ivittuut-greenlands-forgotten-cryolite-capital/" TargetMode="External"/><Relationship Id="rId5" Type="http://schemas.openxmlformats.org/officeDocument/2006/relationships/hyperlink" Target="https://www.mindat.org/loc-1958.html" TargetMode="External"/><Relationship Id="rId4" Type="http://schemas.openxmlformats.org/officeDocument/2006/relationships/hyperlink" Target="https://dce.au.dk/udgivelser/vr/nr-101-150/abstracts/no-105-environmental-monitoring-in-2013-at-the-cryolite-mine-in-ivittuut-south-greenland/" TargetMode="External"/><Relationship Id="rId9" Type="http://schemas.openxmlformats.org/officeDocument/2006/relationships/hyperlink" Target="https://en.wikipedia.org/wiki/Ivittuut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svg"/><Relationship Id="rId4" Type="http://schemas.openxmlformats.org/officeDocument/2006/relationships/image" Target="../media/image56.png"/><Relationship Id="rId9" Type="http://schemas.openxmlformats.org/officeDocument/2006/relationships/image" Target="../media/image6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3BF351B-266D-0654-9895-14E300AF76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4000" y="1268400"/>
            <a:ext cx="11484000" cy="540000"/>
          </a:xfrm>
        </p:spPr>
        <p:txBody>
          <a:bodyPr/>
          <a:lstStyle/>
          <a:p>
            <a:r>
              <a:rPr lang="en-US" dirty="0" err="1"/>
              <a:t>Grønland’s</a:t>
            </a:r>
            <a:r>
              <a:rPr lang="en-US" dirty="0"/>
              <a:t> mining history - </a:t>
            </a:r>
            <a:r>
              <a:rPr lang="en-US" dirty="0" err="1"/>
              <a:t>Maarmorilik</a:t>
            </a:r>
            <a:r>
              <a:rPr lang="en-US" dirty="0"/>
              <a:t> and </a:t>
            </a:r>
            <a:r>
              <a:rPr lang="en-US" dirty="0" err="1"/>
              <a:t>Ivittuut</a:t>
            </a:r>
            <a:endParaRPr lang="en-US" noProof="0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1D03883-34FB-9CF9-C468-75DF85E34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000" y="2712575"/>
            <a:ext cx="6996514" cy="2817367"/>
          </a:xfrm>
        </p:spPr>
        <p:txBody>
          <a:bodyPr/>
          <a:lstStyle/>
          <a:p>
            <a:r>
              <a:rPr lang="en-US" b="1" noProof="0" dirty="0"/>
              <a:t>By the end of this session,</a:t>
            </a:r>
            <a:r>
              <a:rPr lang="en-US" b="1" dirty="0"/>
              <a:t> you will </a:t>
            </a:r>
            <a:r>
              <a:rPr lang="en-US" b="1" noProof="0" dirty="0"/>
              <a:t>know:</a:t>
            </a:r>
            <a:endParaRPr lang="en-US" noProof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noProof="0" dirty="0"/>
          </a:p>
          <a:p>
            <a:pPr marL="342900" lvl="0" indent="-342900" defTabSz="914400" eaLnBrk="0" hangingPunct="0">
              <a:buClrTx/>
              <a:buFont typeface="Arial" panose="020B0604020202020204" pitchFamily="34" charset="0"/>
              <a:buChar char="•"/>
              <a:tabLst/>
            </a:pPr>
            <a:r>
              <a:rPr lang="en-US" dirty="0"/>
              <a:t>Why men mined in </a:t>
            </a:r>
            <a:r>
              <a:rPr lang="en-US" dirty="0" err="1"/>
              <a:t>Grønland</a:t>
            </a:r>
            <a:r>
              <a:rPr lang="en-US" dirty="0"/>
              <a:t> despite arctic challenges</a:t>
            </a:r>
          </a:p>
          <a:p>
            <a:pPr marL="342900" lvl="0" indent="-342900" defTabSz="914400" eaLnBrk="0" hangingPunct="0">
              <a:buClrTx/>
              <a:buFont typeface="Arial" panose="020B0604020202020204" pitchFamily="34" charset="0"/>
              <a:buChar char="•"/>
              <a:tabLst/>
            </a:pPr>
            <a:r>
              <a:rPr lang="de-DE" altLang="de-DE" dirty="0" err="1"/>
              <a:t>What</a:t>
            </a:r>
            <a:r>
              <a:rPr lang="de-DE" altLang="de-DE" dirty="0"/>
              <a:t> </a:t>
            </a:r>
            <a:r>
              <a:rPr lang="de-DE" altLang="de-DE" dirty="0" err="1"/>
              <a:t>working</a:t>
            </a:r>
            <a:r>
              <a:rPr lang="de-DE" altLang="de-DE" dirty="0"/>
              <a:t> in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mines</a:t>
            </a:r>
            <a:r>
              <a:rPr lang="de-DE" altLang="de-DE" dirty="0"/>
              <a:t> was like</a:t>
            </a:r>
          </a:p>
          <a:p>
            <a:pPr marL="342900" indent="-342900" defTabSz="914400" eaLnBrk="0" hangingPunct="0">
              <a:buClrTx/>
              <a:buFont typeface="Arial" panose="020B0604020202020204" pitchFamily="34" charset="0"/>
              <a:buChar char="•"/>
              <a:tabLst/>
            </a:pPr>
            <a:r>
              <a:rPr lang="en-US" dirty="0"/>
              <a:t>How mining affected local environments and what can be learned from these impacts</a:t>
            </a:r>
          </a:p>
          <a:p>
            <a:pPr marL="342900" indent="-342900" defTabSz="914400" eaLnBrk="0" hangingPunct="0">
              <a:buClrTx/>
              <a:buFont typeface="Arial" panose="020B0604020202020204" pitchFamily="34" charset="0"/>
              <a:buChar char="•"/>
              <a:tabLst/>
            </a:pPr>
            <a:r>
              <a:rPr lang="en-US" dirty="0"/>
              <a:t>Why </a:t>
            </a:r>
            <a:r>
              <a:rPr lang="en-US" dirty="0" err="1"/>
              <a:t>Grønland’s</a:t>
            </a:r>
            <a:r>
              <a:rPr lang="en-US" dirty="0"/>
              <a:t> resources still matter today</a:t>
            </a:r>
          </a:p>
          <a:p>
            <a:pPr lvl="0" defTabSz="914400" eaLnBrk="0" hangingPunct="0">
              <a:buClrTx/>
              <a:tabLst/>
            </a:pPr>
            <a:endParaRPr lang="de-DE" altLang="de-DE" dirty="0"/>
          </a:p>
          <a:p>
            <a:endParaRPr lang="en-US" noProof="0" dirty="0"/>
          </a:p>
        </p:txBody>
      </p:sp>
      <p:sp>
        <p:nvSpPr>
          <p:cNvPr id="2" name="Interaktive Schaltfläche: Nächste(r) oder Weiter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E490FDC-A45C-70A3-306B-7D0AE78A24A1}"/>
              </a:ext>
            </a:extLst>
          </p:cNvPr>
          <p:cNvSpPr/>
          <p:nvPr/>
        </p:nvSpPr>
        <p:spPr>
          <a:xfrm>
            <a:off x="8025714" y="2946818"/>
            <a:ext cx="2601097" cy="1173892"/>
          </a:xfrm>
          <a:prstGeom prst="actionButtonForwardNex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F98A913-D33D-3BF1-19A0-E3014A805041}"/>
              </a:ext>
            </a:extLst>
          </p:cNvPr>
          <p:cNvSpPr txBox="1"/>
          <p:nvPr/>
        </p:nvSpPr>
        <p:spPr>
          <a:xfrm>
            <a:off x="9326262" y="3782156"/>
            <a:ext cx="1578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Click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/>
              <a:t>start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2268457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1D0C856-93CD-9CAB-CA59-D5A771EA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Geographic Overview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1394BDF-09FD-5EDF-F6CC-3FBCA99E5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65" t="19095" r="3622" b="2514"/>
          <a:stretch>
            <a:fillRect/>
          </a:stretch>
        </p:blipFill>
        <p:spPr>
          <a:xfrm>
            <a:off x="0" y="-26792"/>
            <a:ext cx="6468534" cy="6911584"/>
          </a:xfrm>
          <a:prstGeom prst="rect">
            <a:avLst/>
          </a:prstGeom>
        </p:spPr>
      </p:pic>
      <p:sp>
        <p:nvSpPr>
          <p:cNvPr id="7" name="Oval 6">
            <a:hlinkClick r:id="rId3" action="ppaction://hlinksldjump"/>
            <a:extLst>
              <a:ext uri="{FF2B5EF4-FFF2-40B4-BE49-F238E27FC236}">
                <a16:creationId xmlns:a16="http://schemas.microsoft.com/office/drawing/2014/main" id="{82DC150B-64C2-5348-A1EE-AC3FD1F7D70A}"/>
              </a:ext>
            </a:extLst>
          </p:cNvPr>
          <p:cNvSpPr/>
          <p:nvPr/>
        </p:nvSpPr>
        <p:spPr>
          <a:xfrm>
            <a:off x="1396266" y="49333"/>
            <a:ext cx="848134" cy="848134"/>
          </a:xfrm>
          <a:custGeom>
            <a:avLst/>
            <a:gdLst>
              <a:gd name="csX0" fmla="*/ 0 w 848134"/>
              <a:gd name="csY0" fmla="*/ 424067 h 848134"/>
              <a:gd name="csX1" fmla="*/ 424067 w 848134"/>
              <a:gd name="csY1" fmla="*/ 0 h 848134"/>
              <a:gd name="csX2" fmla="*/ 848134 w 848134"/>
              <a:gd name="csY2" fmla="*/ 424067 h 848134"/>
              <a:gd name="csX3" fmla="*/ 424067 w 848134"/>
              <a:gd name="csY3" fmla="*/ 848134 h 848134"/>
              <a:gd name="csX4" fmla="*/ 0 w 848134"/>
              <a:gd name="csY4" fmla="*/ 424067 h 8481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48134" h="848134" extrusionOk="0">
                <a:moveTo>
                  <a:pt x="0" y="424067"/>
                </a:moveTo>
                <a:cubicBezTo>
                  <a:pt x="-38965" y="165826"/>
                  <a:pt x="129101" y="22804"/>
                  <a:pt x="424067" y="0"/>
                </a:cubicBezTo>
                <a:cubicBezTo>
                  <a:pt x="699968" y="8778"/>
                  <a:pt x="809977" y="191074"/>
                  <a:pt x="848134" y="424067"/>
                </a:cubicBezTo>
                <a:cubicBezTo>
                  <a:pt x="800144" y="705138"/>
                  <a:pt x="647204" y="909315"/>
                  <a:pt x="424067" y="848134"/>
                </a:cubicBezTo>
                <a:cubicBezTo>
                  <a:pt x="184581" y="845245"/>
                  <a:pt x="32963" y="674023"/>
                  <a:pt x="0" y="424067"/>
                </a:cubicBezTo>
                <a:close/>
              </a:path>
            </a:pathLst>
          </a:custGeom>
          <a:noFill/>
          <a:ln w="5715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hlinkClick r:id="rId4" action="ppaction://hlinksldjump"/>
            <a:extLst>
              <a:ext uri="{FF2B5EF4-FFF2-40B4-BE49-F238E27FC236}">
                <a16:creationId xmlns:a16="http://schemas.microsoft.com/office/drawing/2014/main" id="{DF968BBB-8049-BCF0-1D00-06BE2DB1BF99}"/>
              </a:ext>
            </a:extLst>
          </p:cNvPr>
          <p:cNvSpPr/>
          <p:nvPr/>
        </p:nvSpPr>
        <p:spPr>
          <a:xfrm>
            <a:off x="1125332" y="5146266"/>
            <a:ext cx="848134" cy="848134"/>
          </a:xfrm>
          <a:custGeom>
            <a:avLst/>
            <a:gdLst>
              <a:gd name="csX0" fmla="*/ 0 w 848134"/>
              <a:gd name="csY0" fmla="*/ 424067 h 848134"/>
              <a:gd name="csX1" fmla="*/ 424067 w 848134"/>
              <a:gd name="csY1" fmla="*/ 0 h 848134"/>
              <a:gd name="csX2" fmla="*/ 848134 w 848134"/>
              <a:gd name="csY2" fmla="*/ 424067 h 848134"/>
              <a:gd name="csX3" fmla="*/ 424067 w 848134"/>
              <a:gd name="csY3" fmla="*/ 848134 h 848134"/>
              <a:gd name="csX4" fmla="*/ 0 w 848134"/>
              <a:gd name="csY4" fmla="*/ 424067 h 8481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48134" h="848134" extrusionOk="0">
                <a:moveTo>
                  <a:pt x="0" y="424067"/>
                </a:moveTo>
                <a:cubicBezTo>
                  <a:pt x="-38965" y="165826"/>
                  <a:pt x="129101" y="22804"/>
                  <a:pt x="424067" y="0"/>
                </a:cubicBezTo>
                <a:cubicBezTo>
                  <a:pt x="699968" y="8778"/>
                  <a:pt x="809977" y="191074"/>
                  <a:pt x="848134" y="424067"/>
                </a:cubicBezTo>
                <a:cubicBezTo>
                  <a:pt x="800144" y="705138"/>
                  <a:pt x="647204" y="909315"/>
                  <a:pt x="424067" y="848134"/>
                </a:cubicBezTo>
                <a:cubicBezTo>
                  <a:pt x="184581" y="845245"/>
                  <a:pt x="32963" y="674023"/>
                  <a:pt x="0" y="424067"/>
                </a:cubicBezTo>
                <a:close/>
              </a:path>
            </a:pathLst>
          </a:custGeom>
          <a:noFill/>
          <a:ln w="5715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2DAE9F-39C5-9DBE-3687-D5636B0016D2}"/>
              </a:ext>
            </a:extLst>
          </p:cNvPr>
          <p:cNvSpPr txBox="1"/>
          <p:nvPr/>
        </p:nvSpPr>
        <p:spPr>
          <a:xfrm>
            <a:off x="6595994" y="1536174"/>
            <a:ext cx="54097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As most of Greenland’s settlements, both the abandoned mining towns discussed in this slide show are situated on the west coast:</a:t>
            </a:r>
          </a:p>
          <a:p>
            <a:pPr algn="ctr"/>
            <a:br>
              <a:rPr lang="en-US" sz="2400" dirty="0"/>
            </a:br>
            <a:r>
              <a:rPr lang="en-US" sz="2400" dirty="0" err="1">
                <a:solidFill>
                  <a:srgbClr val="FFC000"/>
                </a:solidFill>
              </a:rPr>
              <a:t>Maarmorilik</a:t>
            </a:r>
            <a:r>
              <a:rPr lang="en-US" sz="2400" dirty="0"/>
              <a:t>	and	</a:t>
            </a:r>
            <a:r>
              <a:rPr lang="en-US" sz="2400" dirty="0" err="1">
                <a:solidFill>
                  <a:srgbClr val="FFC000"/>
                </a:solidFill>
              </a:rPr>
              <a:t>Ivittuut</a:t>
            </a:r>
            <a:endParaRPr lang="en-US" sz="2400" dirty="0">
              <a:solidFill>
                <a:srgbClr val="FFC000"/>
              </a:solidFill>
            </a:endParaRPr>
          </a:p>
          <a:p>
            <a:endParaRPr lang="en-US" sz="2400" dirty="0">
              <a:highlight>
                <a:srgbClr val="000080"/>
              </a:highlight>
            </a:endParaRPr>
          </a:p>
          <a:p>
            <a:pPr algn="just"/>
            <a:r>
              <a:rPr lang="en-US" sz="2400" u="sng" dirty="0"/>
              <a:t>Click</a:t>
            </a:r>
            <a:r>
              <a:rPr lang="en-US" sz="2400" dirty="0"/>
              <a:t> the </a:t>
            </a:r>
            <a:r>
              <a:rPr lang="en-US" sz="2400" u="sng" dirty="0">
                <a:solidFill>
                  <a:srgbClr val="FFC000"/>
                </a:solidFill>
              </a:rPr>
              <a:t>orange circles</a:t>
            </a:r>
            <a:r>
              <a:rPr lang="en-US" sz="2400" dirty="0">
                <a:solidFill>
                  <a:srgbClr val="FFC000"/>
                </a:solidFill>
              </a:rPr>
              <a:t> </a:t>
            </a:r>
            <a:r>
              <a:rPr lang="en-US" sz="2400" dirty="0"/>
              <a:t>to find out more about Greenland’s forgotten mining history!</a:t>
            </a:r>
          </a:p>
        </p:txBody>
      </p:sp>
    </p:spTree>
    <p:extLst>
      <p:ext uri="{BB962C8B-B14F-4D97-AF65-F5344CB8AC3E}">
        <p14:creationId xmlns:p14="http://schemas.microsoft.com/office/powerpoint/2010/main" val="208116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0DB563-26C7-F7A4-616B-75ADA7F543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43" t="689" r="12653" b="24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8DDA020-FE22-EAD1-A2B4-57904C5CB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07" y="103011"/>
            <a:ext cx="9167773" cy="543600"/>
          </a:xfrm>
          <a:prstGeom prst="clou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Black Angel – Part of Greenland’s Mining History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4B936D1-849A-01CA-7C5A-AC5DECE97794}"/>
              </a:ext>
            </a:extLst>
          </p:cNvPr>
          <p:cNvSpPr/>
          <p:nvPr/>
        </p:nvSpPr>
        <p:spPr>
          <a:xfrm>
            <a:off x="345229" y="4263044"/>
            <a:ext cx="11501542" cy="660399"/>
          </a:xfrm>
          <a:custGeom>
            <a:avLst/>
            <a:gdLst>
              <a:gd name="csX0" fmla="*/ 0 w 11501542"/>
              <a:gd name="csY0" fmla="*/ 598548 h 660399"/>
              <a:gd name="csX1" fmla="*/ 152571 w 11501542"/>
              <a:gd name="csY1" fmla="*/ 551603 h 660399"/>
              <a:gd name="csX2" fmla="*/ 222988 w 11501542"/>
              <a:gd name="csY2" fmla="*/ 504658 h 660399"/>
              <a:gd name="csX3" fmla="*/ 258198 w 11501542"/>
              <a:gd name="csY3" fmla="*/ 492923 h 660399"/>
              <a:gd name="csX4" fmla="*/ 352088 w 11501542"/>
              <a:gd name="csY4" fmla="*/ 469450 h 660399"/>
              <a:gd name="csX5" fmla="*/ 422505 w 11501542"/>
              <a:gd name="csY5" fmla="*/ 445978 h 660399"/>
              <a:gd name="csX6" fmla="*/ 551604 w 11501542"/>
              <a:gd name="csY6" fmla="*/ 422505 h 660399"/>
              <a:gd name="csX7" fmla="*/ 622022 w 11501542"/>
              <a:gd name="csY7" fmla="*/ 399033 h 660399"/>
              <a:gd name="csX8" fmla="*/ 704175 w 11501542"/>
              <a:gd name="csY8" fmla="*/ 375560 h 660399"/>
              <a:gd name="csX9" fmla="*/ 739385 w 11501542"/>
              <a:gd name="csY9" fmla="*/ 352088 h 660399"/>
              <a:gd name="csX10" fmla="*/ 786330 w 11501542"/>
              <a:gd name="csY10" fmla="*/ 340351 h 660399"/>
              <a:gd name="csX11" fmla="*/ 880220 w 11501542"/>
              <a:gd name="csY11" fmla="*/ 293406 h 660399"/>
              <a:gd name="csX12" fmla="*/ 927165 w 11501542"/>
              <a:gd name="csY12" fmla="*/ 269933 h 660399"/>
              <a:gd name="csX13" fmla="*/ 985846 w 11501542"/>
              <a:gd name="csY13" fmla="*/ 246461 h 660399"/>
              <a:gd name="csX14" fmla="*/ 1079736 w 11501542"/>
              <a:gd name="csY14" fmla="*/ 187780 h 660399"/>
              <a:gd name="csX15" fmla="*/ 1126681 w 11501542"/>
              <a:gd name="csY15" fmla="*/ 176043 h 660399"/>
              <a:gd name="csX16" fmla="*/ 1232308 w 11501542"/>
              <a:gd name="csY16" fmla="*/ 129098 h 660399"/>
              <a:gd name="csX17" fmla="*/ 1314462 w 11501542"/>
              <a:gd name="csY17" fmla="*/ 105626 h 660399"/>
              <a:gd name="csX18" fmla="*/ 1443560 w 11501542"/>
              <a:gd name="csY18" fmla="*/ 70417 h 660399"/>
              <a:gd name="csX19" fmla="*/ 1747764 w 11501542"/>
              <a:gd name="csY19" fmla="*/ 64784 h 660399"/>
              <a:gd name="csX20" fmla="*/ 2077319 w 11501542"/>
              <a:gd name="csY20" fmla="*/ 58681 h 660399"/>
              <a:gd name="csX21" fmla="*/ 2253362 w 11501542"/>
              <a:gd name="csY21" fmla="*/ 70417 h 660399"/>
              <a:gd name="csX22" fmla="*/ 2312044 w 11501542"/>
              <a:gd name="csY22" fmla="*/ 82153 h 660399"/>
              <a:gd name="csX23" fmla="*/ 2605451 w 11501542"/>
              <a:gd name="csY23" fmla="*/ 93890 h 660399"/>
              <a:gd name="csX24" fmla="*/ 2675869 w 11501542"/>
              <a:gd name="csY24" fmla="*/ 117362 h 660399"/>
              <a:gd name="csX25" fmla="*/ 2722814 w 11501542"/>
              <a:gd name="csY25" fmla="*/ 140835 h 660399"/>
              <a:gd name="csX26" fmla="*/ 2781494 w 11501542"/>
              <a:gd name="csY26" fmla="*/ 152571 h 660399"/>
              <a:gd name="csX27" fmla="*/ 2910594 w 11501542"/>
              <a:gd name="csY27" fmla="*/ 176043 h 660399"/>
              <a:gd name="csX28" fmla="*/ 2945803 w 11501542"/>
              <a:gd name="csY28" fmla="*/ 187780 h 660399"/>
              <a:gd name="csX29" fmla="*/ 2992748 w 11501542"/>
              <a:gd name="csY29" fmla="*/ 211252 h 660399"/>
              <a:gd name="csX30" fmla="*/ 3121846 w 11501542"/>
              <a:gd name="csY30" fmla="*/ 222988 h 660399"/>
              <a:gd name="csX31" fmla="*/ 3380044 w 11501542"/>
              <a:gd name="csY31" fmla="*/ 211252 h 660399"/>
              <a:gd name="csX32" fmla="*/ 3520880 w 11501542"/>
              <a:gd name="csY32" fmla="*/ 187780 h 660399"/>
              <a:gd name="csX33" fmla="*/ 3696923 w 11501542"/>
              <a:gd name="csY33" fmla="*/ 152571 h 660399"/>
              <a:gd name="csX34" fmla="*/ 3743868 w 11501542"/>
              <a:gd name="csY34" fmla="*/ 140835 h 660399"/>
              <a:gd name="csX35" fmla="*/ 3779078 w 11501542"/>
              <a:gd name="csY35" fmla="*/ 117362 h 660399"/>
              <a:gd name="csX36" fmla="*/ 3872968 w 11501542"/>
              <a:gd name="csY36" fmla="*/ 93890 h 660399"/>
              <a:gd name="csX37" fmla="*/ 3966858 w 11501542"/>
              <a:gd name="csY37" fmla="*/ 58681 h 660399"/>
              <a:gd name="csX38" fmla="*/ 4037275 w 11501542"/>
              <a:gd name="csY38" fmla="*/ 35208 h 660399"/>
              <a:gd name="csX39" fmla="*/ 4072485 w 11501542"/>
              <a:gd name="csY39" fmla="*/ 23472 h 660399"/>
              <a:gd name="csX40" fmla="*/ 4131165 w 11501542"/>
              <a:gd name="csY40" fmla="*/ 0 h 660399"/>
              <a:gd name="csX41" fmla="*/ 4342418 w 11501542"/>
              <a:gd name="csY41" fmla="*/ 11736 h 660399"/>
              <a:gd name="csX42" fmla="*/ 4459781 w 11501542"/>
              <a:gd name="csY42" fmla="*/ 46945 h 660399"/>
              <a:gd name="csX43" fmla="*/ 4518462 w 11501542"/>
              <a:gd name="csY43" fmla="*/ 58681 h 660399"/>
              <a:gd name="csX44" fmla="*/ 4565407 w 11501542"/>
              <a:gd name="csY44" fmla="*/ 70417 h 660399"/>
              <a:gd name="csX45" fmla="*/ 4682770 w 11501542"/>
              <a:gd name="csY45" fmla="*/ 93890 h 660399"/>
              <a:gd name="csX46" fmla="*/ 4788397 w 11501542"/>
              <a:gd name="csY46" fmla="*/ 129098 h 660399"/>
              <a:gd name="csX47" fmla="*/ 4835342 w 11501542"/>
              <a:gd name="csY47" fmla="*/ 140835 h 660399"/>
              <a:gd name="csX48" fmla="*/ 4870550 w 11501542"/>
              <a:gd name="csY48" fmla="*/ 152571 h 660399"/>
              <a:gd name="csX49" fmla="*/ 4917495 w 11501542"/>
              <a:gd name="csY49" fmla="*/ 164307 h 660399"/>
              <a:gd name="csX50" fmla="*/ 4987913 w 11501542"/>
              <a:gd name="csY50" fmla="*/ 187780 h 660399"/>
              <a:gd name="csX51" fmla="*/ 5023122 w 11501542"/>
              <a:gd name="csY51" fmla="*/ 211252 h 660399"/>
              <a:gd name="csX52" fmla="*/ 5046594 w 11501542"/>
              <a:gd name="csY52" fmla="*/ 246461 h 660399"/>
              <a:gd name="csX53" fmla="*/ 5234375 w 11501542"/>
              <a:gd name="csY53" fmla="*/ 281670 h 660399"/>
              <a:gd name="csX54" fmla="*/ 5328265 w 11501542"/>
              <a:gd name="csY54" fmla="*/ 293406 h 660399"/>
              <a:gd name="csX55" fmla="*/ 5433891 w 11501542"/>
              <a:gd name="csY55" fmla="*/ 316878 h 660399"/>
              <a:gd name="csX56" fmla="*/ 5480836 w 11501542"/>
              <a:gd name="csY56" fmla="*/ 328615 h 660399"/>
              <a:gd name="csX57" fmla="*/ 5621672 w 11501542"/>
              <a:gd name="csY57" fmla="*/ 352088 h 660399"/>
              <a:gd name="csX58" fmla="*/ 5656880 w 11501542"/>
              <a:gd name="csY58" fmla="*/ 363823 h 660399"/>
              <a:gd name="csX59" fmla="*/ 5750771 w 11501542"/>
              <a:gd name="csY59" fmla="*/ 410768 h 660399"/>
              <a:gd name="csX60" fmla="*/ 5797716 w 11501542"/>
              <a:gd name="csY60" fmla="*/ 434241 h 660399"/>
              <a:gd name="csX61" fmla="*/ 5832924 w 11501542"/>
              <a:gd name="csY61" fmla="*/ 457713 h 660399"/>
              <a:gd name="csX62" fmla="*/ 5903342 w 11501542"/>
              <a:gd name="csY62" fmla="*/ 481186 h 660399"/>
              <a:gd name="csX63" fmla="*/ 5985496 w 11501542"/>
              <a:gd name="csY63" fmla="*/ 504658 h 660399"/>
              <a:gd name="csX64" fmla="*/ 6055914 w 11501542"/>
              <a:gd name="csY64" fmla="*/ 516395 h 660399"/>
              <a:gd name="csX65" fmla="*/ 6208484 w 11501542"/>
              <a:gd name="csY65" fmla="*/ 551603 h 660399"/>
              <a:gd name="csX66" fmla="*/ 6361056 w 11501542"/>
              <a:gd name="csY66" fmla="*/ 575076 h 660399"/>
              <a:gd name="csX67" fmla="*/ 6466683 w 11501542"/>
              <a:gd name="csY67" fmla="*/ 586813 h 660399"/>
              <a:gd name="csX68" fmla="*/ 6619254 w 11501542"/>
              <a:gd name="csY68" fmla="*/ 610285 h 660399"/>
              <a:gd name="csX69" fmla="*/ 6666199 w 11501542"/>
              <a:gd name="csY69" fmla="*/ 622021 h 660399"/>
              <a:gd name="csX70" fmla="*/ 6971343 w 11501542"/>
              <a:gd name="csY70" fmla="*/ 645494 h 660399"/>
              <a:gd name="csX71" fmla="*/ 7135650 w 11501542"/>
              <a:gd name="csY71" fmla="*/ 645494 h 660399"/>
              <a:gd name="csX72" fmla="*/ 7241276 w 11501542"/>
              <a:gd name="csY72" fmla="*/ 633758 h 660399"/>
              <a:gd name="csX73" fmla="*/ 7522947 w 11501542"/>
              <a:gd name="csY73" fmla="*/ 610285 h 660399"/>
              <a:gd name="csX74" fmla="*/ 7593365 w 11501542"/>
              <a:gd name="csY74" fmla="*/ 598548 h 660399"/>
              <a:gd name="csX75" fmla="*/ 7687255 w 11501542"/>
              <a:gd name="csY75" fmla="*/ 586813 h 660399"/>
              <a:gd name="csX76" fmla="*/ 7839826 w 11501542"/>
              <a:gd name="csY76" fmla="*/ 551603 h 660399"/>
              <a:gd name="csX77" fmla="*/ 7910243 w 11501542"/>
              <a:gd name="csY77" fmla="*/ 528131 h 660399"/>
              <a:gd name="csX78" fmla="*/ 8039342 w 11501542"/>
              <a:gd name="csY78" fmla="*/ 481186 h 660399"/>
              <a:gd name="csX79" fmla="*/ 8203650 w 11501542"/>
              <a:gd name="csY79" fmla="*/ 434241 h 660399"/>
              <a:gd name="csX80" fmla="*/ 8238859 w 11501542"/>
              <a:gd name="csY80" fmla="*/ 422505 h 660399"/>
              <a:gd name="csX81" fmla="*/ 8356222 w 11501542"/>
              <a:gd name="csY81" fmla="*/ 375560 h 660399"/>
              <a:gd name="csX82" fmla="*/ 8438375 w 11501542"/>
              <a:gd name="csY82" fmla="*/ 363823 h 660399"/>
              <a:gd name="csX83" fmla="*/ 8555738 w 11501542"/>
              <a:gd name="csY83" fmla="*/ 340351 h 660399"/>
              <a:gd name="csX84" fmla="*/ 8637892 w 11501542"/>
              <a:gd name="csY84" fmla="*/ 305143 h 660399"/>
              <a:gd name="csX85" fmla="*/ 8696574 w 11501542"/>
              <a:gd name="csY85" fmla="*/ 293406 h 660399"/>
              <a:gd name="csX86" fmla="*/ 8790464 w 11501542"/>
              <a:gd name="csY86" fmla="*/ 269933 h 660399"/>
              <a:gd name="csX87" fmla="*/ 8919562 w 11501542"/>
              <a:gd name="csY87" fmla="*/ 234725 h 660399"/>
              <a:gd name="csX88" fmla="*/ 9013452 w 11501542"/>
              <a:gd name="csY88" fmla="*/ 211252 h 660399"/>
              <a:gd name="csX89" fmla="*/ 9107342 w 11501542"/>
              <a:gd name="csY89" fmla="*/ 187780 h 660399"/>
              <a:gd name="csX90" fmla="*/ 9365541 w 11501542"/>
              <a:gd name="csY90" fmla="*/ 211252 h 660399"/>
              <a:gd name="csX91" fmla="*/ 9459431 w 11501542"/>
              <a:gd name="csY91" fmla="*/ 234725 h 660399"/>
              <a:gd name="csX92" fmla="*/ 9752837 w 11501542"/>
              <a:gd name="csY92" fmla="*/ 211252 h 660399"/>
              <a:gd name="csX93" fmla="*/ 9917146 w 11501542"/>
              <a:gd name="csY93" fmla="*/ 187780 h 660399"/>
              <a:gd name="csX94" fmla="*/ 10304441 w 11501542"/>
              <a:gd name="csY94" fmla="*/ 211252 h 660399"/>
              <a:gd name="csX95" fmla="*/ 10410068 w 11501542"/>
              <a:gd name="csY95" fmla="*/ 234725 h 660399"/>
              <a:gd name="csX96" fmla="*/ 10468750 w 11501542"/>
              <a:gd name="csY96" fmla="*/ 246461 h 660399"/>
              <a:gd name="csX97" fmla="*/ 10656530 w 11501542"/>
              <a:gd name="csY97" fmla="*/ 316878 h 660399"/>
              <a:gd name="csX98" fmla="*/ 10715211 w 11501542"/>
              <a:gd name="csY98" fmla="*/ 340351 h 660399"/>
              <a:gd name="csX99" fmla="*/ 10762156 w 11501542"/>
              <a:gd name="csY99" fmla="*/ 352088 h 660399"/>
              <a:gd name="csX100" fmla="*/ 10844310 w 11501542"/>
              <a:gd name="csY100" fmla="*/ 399033 h 660399"/>
              <a:gd name="csX101" fmla="*/ 10879519 w 11501542"/>
              <a:gd name="csY101" fmla="*/ 410768 h 660399"/>
              <a:gd name="csX102" fmla="*/ 11114245 w 11501542"/>
              <a:gd name="csY102" fmla="*/ 399033 h 660399"/>
              <a:gd name="csX103" fmla="*/ 11161190 w 11501542"/>
              <a:gd name="csY103" fmla="*/ 387296 h 660399"/>
              <a:gd name="csX104" fmla="*/ 11231607 w 11501542"/>
              <a:gd name="csY104" fmla="*/ 375560 h 660399"/>
              <a:gd name="csX105" fmla="*/ 11278552 w 11501542"/>
              <a:gd name="csY105" fmla="*/ 363823 h 660399"/>
              <a:gd name="csX106" fmla="*/ 11337233 w 11501542"/>
              <a:gd name="csY106" fmla="*/ 352088 h 660399"/>
              <a:gd name="csX107" fmla="*/ 11407651 w 11501542"/>
              <a:gd name="csY107" fmla="*/ 316878 h 660399"/>
              <a:gd name="csX108" fmla="*/ 11442860 w 11501542"/>
              <a:gd name="csY108" fmla="*/ 293406 h 660399"/>
              <a:gd name="csX109" fmla="*/ 11478069 w 11501542"/>
              <a:gd name="csY109" fmla="*/ 281670 h 660399"/>
              <a:gd name="csX110" fmla="*/ 11501542 w 11501542"/>
              <a:gd name="csY110" fmla="*/ 269933 h 6603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</a:cxnLst>
            <a:rect l="l" t="t" r="r" b="b"/>
            <a:pathLst>
              <a:path w="11501542" h="660399" fill="none" extrusionOk="0">
                <a:moveTo>
                  <a:pt x="0" y="598548"/>
                </a:moveTo>
                <a:cubicBezTo>
                  <a:pt x="8261" y="600076"/>
                  <a:pt x="139118" y="558866"/>
                  <a:pt x="152571" y="551603"/>
                </a:cubicBezTo>
                <a:cubicBezTo>
                  <a:pt x="177411" y="537178"/>
                  <a:pt x="199951" y="518199"/>
                  <a:pt x="222988" y="504658"/>
                </a:cubicBezTo>
                <a:cubicBezTo>
                  <a:pt x="234301" y="499712"/>
                  <a:pt x="246107" y="495066"/>
                  <a:pt x="258198" y="492923"/>
                </a:cubicBezTo>
                <a:cubicBezTo>
                  <a:pt x="289116" y="477253"/>
                  <a:pt x="317464" y="484877"/>
                  <a:pt x="352088" y="469450"/>
                </a:cubicBezTo>
                <a:cubicBezTo>
                  <a:pt x="373452" y="465483"/>
                  <a:pt x="399071" y="452606"/>
                  <a:pt x="422505" y="445978"/>
                </a:cubicBezTo>
                <a:cubicBezTo>
                  <a:pt x="504671" y="432060"/>
                  <a:pt x="461458" y="426406"/>
                  <a:pt x="551604" y="422505"/>
                </a:cubicBezTo>
                <a:cubicBezTo>
                  <a:pt x="579082" y="413747"/>
                  <a:pt x="592983" y="404664"/>
                  <a:pt x="622022" y="399033"/>
                </a:cubicBezTo>
                <a:cubicBezTo>
                  <a:pt x="638662" y="394368"/>
                  <a:pt x="691206" y="381095"/>
                  <a:pt x="704175" y="375560"/>
                </a:cubicBezTo>
                <a:cubicBezTo>
                  <a:pt x="716160" y="368154"/>
                  <a:pt x="726609" y="356921"/>
                  <a:pt x="739385" y="352088"/>
                </a:cubicBezTo>
                <a:cubicBezTo>
                  <a:pt x="755600" y="346392"/>
                  <a:pt x="771438" y="350326"/>
                  <a:pt x="786330" y="340351"/>
                </a:cubicBezTo>
                <a:cubicBezTo>
                  <a:pt x="826218" y="323238"/>
                  <a:pt x="845175" y="299419"/>
                  <a:pt x="880220" y="293406"/>
                </a:cubicBezTo>
                <a:cubicBezTo>
                  <a:pt x="895854" y="286858"/>
                  <a:pt x="914676" y="278750"/>
                  <a:pt x="927165" y="269933"/>
                </a:cubicBezTo>
                <a:cubicBezTo>
                  <a:pt x="950978" y="261197"/>
                  <a:pt x="970271" y="255114"/>
                  <a:pt x="985846" y="246461"/>
                </a:cubicBezTo>
                <a:cubicBezTo>
                  <a:pt x="1115646" y="190866"/>
                  <a:pt x="930531" y="274283"/>
                  <a:pt x="1079736" y="187780"/>
                </a:cubicBezTo>
                <a:cubicBezTo>
                  <a:pt x="1091231" y="184425"/>
                  <a:pt x="1111604" y="181610"/>
                  <a:pt x="1126681" y="176043"/>
                </a:cubicBezTo>
                <a:cubicBezTo>
                  <a:pt x="1209523" y="146211"/>
                  <a:pt x="1146416" y="160031"/>
                  <a:pt x="1232308" y="129098"/>
                </a:cubicBezTo>
                <a:cubicBezTo>
                  <a:pt x="1262496" y="117249"/>
                  <a:pt x="1290178" y="109678"/>
                  <a:pt x="1314462" y="105626"/>
                </a:cubicBezTo>
                <a:cubicBezTo>
                  <a:pt x="1356180" y="86797"/>
                  <a:pt x="1397339" y="71509"/>
                  <a:pt x="1443560" y="70417"/>
                </a:cubicBezTo>
                <a:cubicBezTo>
                  <a:pt x="1563531" y="59334"/>
                  <a:pt x="1655182" y="90969"/>
                  <a:pt x="1747764" y="64784"/>
                </a:cubicBezTo>
                <a:cubicBezTo>
                  <a:pt x="1840346" y="38599"/>
                  <a:pt x="1939921" y="65991"/>
                  <a:pt x="2077319" y="58681"/>
                </a:cubicBezTo>
                <a:cubicBezTo>
                  <a:pt x="2136980" y="64713"/>
                  <a:pt x="2178894" y="60449"/>
                  <a:pt x="2253362" y="70417"/>
                </a:cubicBezTo>
                <a:cubicBezTo>
                  <a:pt x="2267534" y="70677"/>
                  <a:pt x="2290076" y="79468"/>
                  <a:pt x="2312044" y="82153"/>
                </a:cubicBezTo>
                <a:cubicBezTo>
                  <a:pt x="2415673" y="79685"/>
                  <a:pt x="2512922" y="89421"/>
                  <a:pt x="2605451" y="93890"/>
                </a:cubicBezTo>
                <a:cubicBezTo>
                  <a:pt x="2636092" y="103140"/>
                  <a:pt x="2656645" y="108651"/>
                  <a:pt x="2675869" y="117362"/>
                </a:cubicBezTo>
                <a:cubicBezTo>
                  <a:pt x="2691302" y="126402"/>
                  <a:pt x="2705389" y="139689"/>
                  <a:pt x="2722814" y="140835"/>
                </a:cubicBezTo>
                <a:cubicBezTo>
                  <a:pt x="2740397" y="150006"/>
                  <a:pt x="2757873" y="150174"/>
                  <a:pt x="2781494" y="152571"/>
                </a:cubicBezTo>
                <a:cubicBezTo>
                  <a:pt x="2899814" y="182324"/>
                  <a:pt x="2674925" y="173957"/>
                  <a:pt x="2910594" y="176043"/>
                </a:cubicBezTo>
                <a:cubicBezTo>
                  <a:pt x="2920984" y="182634"/>
                  <a:pt x="2934128" y="182647"/>
                  <a:pt x="2945803" y="187780"/>
                </a:cubicBezTo>
                <a:cubicBezTo>
                  <a:pt x="2963142" y="191069"/>
                  <a:pt x="2976139" y="205591"/>
                  <a:pt x="2992748" y="211252"/>
                </a:cubicBezTo>
                <a:cubicBezTo>
                  <a:pt x="3037293" y="229669"/>
                  <a:pt x="3069581" y="220325"/>
                  <a:pt x="3121846" y="222988"/>
                </a:cubicBezTo>
                <a:cubicBezTo>
                  <a:pt x="3186816" y="215858"/>
                  <a:pt x="3289998" y="236064"/>
                  <a:pt x="3380044" y="211252"/>
                </a:cubicBezTo>
                <a:cubicBezTo>
                  <a:pt x="3444132" y="203930"/>
                  <a:pt x="3464643" y="197323"/>
                  <a:pt x="3520880" y="187780"/>
                </a:cubicBezTo>
                <a:cubicBezTo>
                  <a:pt x="3664258" y="148333"/>
                  <a:pt x="3574688" y="191288"/>
                  <a:pt x="3696923" y="152571"/>
                </a:cubicBezTo>
                <a:cubicBezTo>
                  <a:pt x="3709522" y="144627"/>
                  <a:pt x="3729085" y="145405"/>
                  <a:pt x="3743868" y="140835"/>
                </a:cubicBezTo>
                <a:cubicBezTo>
                  <a:pt x="3753253" y="134436"/>
                  <a:pt x="3766856" y="123042"/>
                  <a:pt x="3779078" y="117362"/>
                </a:cubicBezTo>
                <a:cubicBezTo>
                  <a:pt x="3800058" y="104042"/>
                  <a:pt x="3851731" y="98075"/>
                  <a:pt x="3872968" y="93890"/>
                </a:cubicBezTo>
                <a:cubicBezTo>
                  <a:pt x="3960282" y="63697"/>
                  <a:pt x="3899512" y="65907"/>
                  <a:pt x="3966858" y="58681"/>
                </a:cubicBezTo>
                <a:cubicBezTo>
                  <a:pt x="3989885" y="56713"/>
                  <a:pt x="4012481" y="42253"/>
                  <a:pt x="4037275" y="35208"/>
                </a:cubicBezTo>
                <a:cubicBezTo>
                  <a:pt x="4049978" y="32161"/>
                  <a:pt x="4061777" y="27391"/>
                  <a:pt x="4072485" y="23472"/>
                </a:cubicBezTo>
                <a:cubicBezTo>
                  <a:pt x="4090285" y="9729"/>
                  <a:pt x="4101942" y="11855"/>
                  <a:pt x="4131165" y="0"/>
                </a:cubicBezTo>
                <a:cubicBezTo>
                  <a:pt x="4192268" y="9925"/>
                  <a:pt x="4257818" y="17709"/>
                  <a:pt x="4342418" y="11736"/>
                </a:cubicBezTo>
                <a:cubicBezTo>
                  <a:pt x="4415814" y="17255"/>
                  <a:pt x="4392853" y="21839"/>
                  <a:pt x="4459781" y="46945"/>
                </a:cubicBezTo>
                <a:cubicBezTo>
                  <a:pt x="4476123" y="50341"/>
                  <a:pt x="4499207" y="50972"/>
                  <a:pt x="4518462" y="58681"/>
                </a:cubicBezTo>
                <a:cubicBezTo>
                  <a:pt x="4532082" y="61697"/>
                  <a:pt x="4553582" y="66885"/>
                  <a:pt x="4565407" y="70417"/>
                </a:cubicBezTo>
                <a:cubicBezTo>
                  <a:pt x="4596729" y="76864"/>
                  <a:pt x="4644862" y="85457"/>
                  <a:pt x="4682770" y="93890"/>
                </a:cubicBezTo>
                <a:cubicBezTo>
                  <a:pt x="4760078" y="109182"/>
                  <a:pt x="4699235" y="93457"/>
                  <a:pt x="4788397" y="129098"/>
                </a:cubicBezTo>
                <a:cubicBezTo>
                  <a:pt x="4806395" y="135376"/>
                  <a:pt x="4819016" y="139680"/>
                  <a:pt x="4835342" y="140835"/>
                </a:cubicBezTo>
                <a:cubicBezTo>
                  <a:pt x="4846490" y="145450"/>
                  <a:pt x="4859855" y="148438"/>
                  <a:pt x="4870550" y="152571"/>
                </a:cubicBezTo>
                <a:cubicBezTo>
                  <a:pt x="4886389" y="158841"/>
                  <a:pt x="4899116" y="159779"/>
                  <a:pt x="4917495" y="164307"/>
                </a:cubicBezTo>
                <a:cubicBezTo>
                  <a:pt x="4942589" y="172489"/>
                  <a:pt x="4967861" y="175387"/>
                  <a:pt x="4987913" y="187780"/>
                </a:cubicBezTo>
                <a:cubicBezTo>
                  <a:pt x="5002677" y="194996"/>
                  <a:pt x="5013278" y="207878"/>
                  <a:pt x="5023122" y="211252"/>
                </a:cubicBezTo>
                <a:cubicBezTo>
                  <a:pt x="5030152" y="223994"/>
                  <a:pt x="5035415" y="237601"/>
                  <a:pt x="5046594" y="246461"/>
                </a:cubicBezTo>
                <a:cubicBezTo>
                  <a:pt x="5084030" y="285535"/>
                  <a:pt x="5186313" y="275051"/>
                  <a:pt x="5234375" y="281670"/>
                </a:cubicBezTo>
                <a:cubicBezTo>
                  <a:pt x="5265952" y="289278"/>
                  <a:pt x="5299215" y="289738"/>
                  <a:pt x="5328265" y="293406"/>
                </a:cubicBezTo>
                <a:cubicBezTo>
                  <a:pt x="5397796" y="314600"/>
                  <a:pt x="5324822" y="282494"/>
                  <a:pt x="5433891" y="316878"/>
                </a:cubicBezTo>
                <a:cubicBezTo>
                  <a:pt x="5447119" y="319210"/>
                  <a:pt x="5465677" y="324091"/>
                  <a:pt x="5480836" y="328615"/>
                </a:cubicBezTo>
                <a:cubicBezTo>
                  <a:pt x="5553724" y="342528"/>
                  <a:pt x="5557570" y="335211"/>
                  <a:pt x="5621672" y="352088"/>
                </a:cubicBezTo>
                <a:cubicBezTo>
                  <a:pt x="5632190" y="353817"/>
                  <a:pt x="5644312" y="357740"/>
                  <a:pt x="5656880" y="363823"/>
                </a:cubicBezTo>
                <a:cubicBezTo>
                  <a:pt x="5679563" y="374167"/>
                  <a:pt x="5722874" y="394487"/>
                  <a:pt x="5750771" y="410768"/>
                </a:cubicBezTo>
                <a:cubicBezTo>
                  <a:pt x="5765142" y="418186"/>
                  <a:pt x="5782049" y="420775"/>
                  <a:pt x="5797716" y="434241"/>
                </a:cubicBezTo>
                <a:cubicBezTo>
                  <a:pt x="5807961" y="441514"/>
                  <a:pt x="5821572" y="452752"/>
                  <a:pt x="5832924" y="457713"/>
                </a:cubicBezTo>
                <a:cubicBezTo>
                  <a:pt x="5862167" y="467731"/>
                  <a:pt x="5877351" y="474223"/>
                  <a:pt x="5903342" y="481186"/>
                </a:cubicBezTo>
                <a:cubicBezTo>
                  <a:pt x="5937619" y="493847"/>
                  <a:pt x="5945909" y="498723"/>
                  <a:pt x="5985496" y="504658"/>
                </a:cubicBezTo>
                <a:cubicBezTo>
                  <a:pt x="6003444" y="505710"/>
                  <a:pt x="6032896" y="505582"/>
                  <a:pt x="6055914" y="516395"/>
                </a:cubicBezTo>
                <a:cubicBezTo>
                  <a:pt x="6119349" y="540950"/>
                  <a:pt x="6103629" y="533264"/>
                  <a:pt x="6208484" y="551603"/>
                </a:cubicBezTo>
                <a:cubicBezTo>
                  <a:pt x="6265568" y="551526"/>
                  <a:pt x="6306133" y="561138"/>
                  <a:pt x="6361056" y="575076"/>
                </a:cubicBezTo>
                <a:cubicBezTo>
                  <a:pt x="6397646" y="584392"/>
                  <a:pt x="6428649" y="585647"/>
                  <a:pt x="6466683" y="586813"/>
                </a:cubicBezTo>
                <a:cubicBezTo>
                  <a:pt x="6583607" y="606865"/>
                  <a:pt x="6470397" y="581583"/>
                  <a:pt x="6619254" y="610285"/>
                </a:cubicBezTo>
                <a:cubicBezTo>
                  <a:pt x="6637031" y="613931"/>
                  <a:pt x="6652220" y="617433"/>
                  <a:pt x="6666199" y="622021"/>
                </a:cubicBezTo>
                <a:cubicBezTo>
                  <a:pt x="6704568" y="626204"/>
                  <a:pt x="6942468" y="637459"/>
                  <a:pt x="6971343" y="645494"/>
                </a:cubicBezTo>
                <a:cubicBezTo>
                  <a:pt x="7041836" y="669248"/>
                  <a:pt x="7001096" y="658622"/>
                  <a:pt x="7135650" y="645494"/>
                </a:cubicBezTo>
                <a:cubicBezTo>
                  <a:pt x="7174173" y="646148"/>
                  <a:pt x="7207493" y="632629"/>
                  <a:pt x="7241276" y="633758"/>
                </a:cubicBezTo>
                <a:cubicBezTo>
                  <a:pt x="7316201" y="625626"/>
                  <a:pt x="7432682" y="608674"/>
                  <a:pt x="7522947" y="610285"/>
                </a:cubicBezTo>
                <a:cubicBezTo>
                  <a:pt x="7545101" y="609625"/>
                  <a:pt x="7566845" y="600602"/>
                  <a:pt x="7593365" y="598548"/>
                </a:cubicBezTo>
                <a:cubicBezTo>
                  <a:pt x="7629265" y="598402"/>
                  <a:pt x="7660497" y="584610"/>
                  <a:pt x="7687255" y="586813"/>
                </a:cubicBezTo>
                <a:cubicBezTo>
                  <a:pt x="7723998" y="582488"/>
                  <a:pt x="7817241" y="558412"/>
                  <a:pt x="7839826" y="551603"/>
                </a:cubicBezTo>
                <a:cubicBezTo>
                  <a:pt x="7867594" y="546021"/>
                  <a:pt x="7885561" y="538625"/>
                  <a:pt x="7910243" y="528131"/>
                </a:cubicBezTo>
                <a:cubicBezTo>
                  <a:pt x="7948143" y="500318"/>
                  <a:pt x="8001126" y="495686"/>
                  <a:pt x="8039342" y="481186"/>
                </a:cubicBezTo>
                <a:cubicBezTo>
                  <a:pt x="8158466" y="455112"/>
                  <a:pt x="8106285" y="468318"/>
                  <a:pt x="8203650" y="434241"/>
                </a:cubicBezTo>
                <a:cubicBezTo>
                  <a:pt x="8213084" y="427713"/>
                  <a:pt x="8223960" y="428065"/>
                  <a:pt x="8238859" y="422505"/>
                </a:cubicBezTo>
                <a:cubicBezTo>
                  <a:pt x="8276470" y="417973"/>
                  <a:pt x="8321539" y="377863"/>
                  <a:pt x="8356222" y="375560"/>
                </a:cubicBezTo>
                <a:cubicBezTo>
                  <a:pt x="8377927" y="367618"/>
                  <a:pt x="8414449" y="368431"/>
                  <a:pt x="8438375" y="363823"/>
                </a:cubicBezTo>
                <a:cubicBezTo>
                  <a:pt x="8540123" y="317634"/>
                  <a:pt x="8437589" y="351271"/>
                  <a:pt x="8555738" y="340351"/>
                </a:cubicBezTo>
                <a:cubicBezTo>
                  <a:pt x="8605846" y="324532"/>
                  <a:pt x="8586867" y="327890"/>
                  <a:pt x="8637892" y="305143"/>
                </a:cubicBezTo>
                <a:cubicBezTo>
                  <a:pt x="8658184" y="296297"/>
                  <a:pt x="8674610" y="298457"/>
                  <a:pt x="8696574" y="293406"/>
                </a:cubicBezTo>
                <a:cubicBezTo>
                  <a:pt x="8732771" y="283064"/>
                  <a:pt x="8761043" y="279763"/>
                  <a:pt x="8790464" y="269933"/>
                </a:cubicBezTo>
                <a:cubicBezTo>
                  <a:pt x="8838277" y="252467"/>
                  <a:pt x="8855735" y="251117"/>
                  <a:pt x="8919562" y="234725"/>
                </a:cubicBezTo>
                <a:cubicBezTo>
                  <a:pt x="9081660" y="204372"/>
                  <a:pt x="8912391" y="255788"/>
                  <a:pt x="9013452" y="211252"/>
                </a:cubicBezTo>
                <a:cubicBezTo>
                  <a:pt x="9044576" y="202764"/>
                  <a:pt x="9107342" y="187779"/>
                  <a:pt x="9107342" y="187780"/>
                </a:cubicBezTo>
                <a:cubicBezTo>
                  <a:pt x="9196062" y="196932"/>
                  <a:pt x="9280319" y="194598"/>
                  <a:pt x="9365541" y="211252"/>
                </a:cubicBezTo>
                <a:cubicBezTo>
                  <a:pt x="9397085" y="218011"/>
                  <a:pt x="9459431" y="234724"/>
                  <a:pt x="9459431" y="234725"/>
                </a:cubicBezTo>
                <a:cubicBezTo>
                  <a:pt x="9575736" y="208998"/>
                  <a:pt x="9651110" y="248206"/>
                  <a:pt x="9752837" y="211252"/>
                </a:cubicBezTo>
                <a:cubicBezTo>
                  <a:pt x="9835873" y="194537"/>
                  <a:pt x="9773681" y="202346"/>
                  <a:pt x="9917146" y="187780"/>
                </a:cubicBezTo>
                <a:cubicBezTo>
                  <a:pt x="10047325" y="182859"/>
                  <a:pt x="10146773" y="193633"/>
                  <a:pt x="10304441" y="211252"/>
                </a:cubicBezTo>
                <a:cubicBezTo>
                  <a:pt x="10345717" y="213981"/>
                  <a:pt x="10370649" y="225808"/>
                  <a:pt x="10410068" y="234725"/>
                </a:cubicBezTo>
                <a:cubicBezTo>
                  <a:pt x="10429444" y="239918"/>
                  <a:pt x="10451642" y="242832"/>
                  <a:pt x="10468750" y="246461"/>
                </a:cubicBezTo>
                <a:cubicBezTo>
                  <a:pt x="10524884" y="262818"/>
                  <a:pt x="10595997" y="293141"/>
                  <a:pt x="10656530" y="316878"/>
                </a:cubicBezTo>
                <a:cubicBezTo>
                  <a:pt x="10673581" y="327657"/>
                  <a:pt x="10694472" y="334726"/>
                  <a:pt x="10715211" y="340351"/>
                </a:cubicBezTo>
                <a:cubicBezTo>
                  <a:pt x="10728000" y="338316"/>
                  <a:pt x="10743151" y="350004"/>
                  <a:pt x="10762156" y="352088"/>
                </a:cubicBezTo>
                <a:cubicBezTo>
                  <a:pt x="10797313" y="375512"/>
                  <a:pt x="10801435" y="383073"/>
                  <a:pt x="10844310" y="399033"/>
                </a:cubicBezTo>
                <a:cubicBezTo>
                  <a:pt x="10855607" y="401704"/>
                  <a:pt x="10865353" y="404164"/>
                  <a:pt x="10879519" y="410768"/>
                </a:cubicBezTo>
                <a:cubicBezTo>
                  <a:pt x="10967022" y="388096"/>
                  <a:pt x="11039513" y="409088"/>
                  <a:pt x="11114245" y="399033"/>
                </a:cubicBezTo>
                <a:cubicBezTo>
                  <a:pt x="11128865" y="402212"/>
                  <a:pt x="11145625" y="393222"/>
                  <a:pt x="11161190" y="387296"/>
                </a:cubicBezTo>
                <a:cubicBezTo>
                  <a:pt x="11185074" y="381647"/>
                  <a:pt x="11213058" y="377128"/>
                  <a:pt x="11231607" y="375560"/>
                </a:cubicBezTo>
                <a:cubicBezTo>
                  <a:pt x="11247593" y="372748"/>
                  <a:pt x="11259521" y="366927"/>
                  <a:pt x="11278552" y="363823"/>
                </a:cubicBezTo>
                <a:cubicBezTo>
                  <a:pt x="11301151" y="360603"/>
                  <a:pt x="11316542" y="353367"/>
                  <a:pt x="11337233" y="352088"/>
                </a:cubicBezTo>
                <a:cubicBezTo>
                  <a:pt x="11444719" y="258543"/>
                  <a:pt x="11321221" y="362950"/>
                  <a:pt x="11407651" y="316878"/>
                </a:cubicBezTo>
                <a:cubicBezTo>
                  <a:pt x="11422188" y="308933"/>
                  <a:pt x="11429667" y="299447"/>
                  <a:pt x="11442860" y="293406"/>
                </a:cubicBezTo>
                <a:cubicBezTo>
                  <a:pt x="11453137" y="289710"/>
                  <a:pt x="11465340" y="287383"/>
                  <a:pt x="11478069" y="281670"/>
                </a:cubicBezTo>
                <a:cubicBezTo>
                  <a:pt x="11486489" y="278403"/>
                  <a:pt x="11493528" y="273269"/>
                  <a:pt x="11501542" y="269933"/>
                </a:cubicBezTo>
              </a:path>
              <a:path w="11501542" h="660399" stroke="0" extrusionOk="0">
                <a:moveTo>
                  <a:pt x="0" y="598548"/>
                </a:moveTo>
                <a:cubicBezTo>
                  <a:pt x="6671" y="595615"/>
                  <a:pt x="138422" y="560463"/>
                  <a:pt x="152571" y="551603"/>
                </a:cubicBezTo>
                <a:cubicBezTo>
                  <a:pt x="177916" y="536349"/>
                  <a:pt x="189560" y="513791"/>
                  <a:pt x="222988" y="504658"/>
                </a:cubicBezTo>
                <a:cubicBezTo>
                  <a:pt x="234283" y="501177"/>
                  <a:pt x="245607" y="499803"/>
                  <a:pt x="258198" y="492923"/>
                </a:cubicBezTo>
                <a:cubicBezTo>
                  <a:pt x="286539" y="482913"/>
                  <a:pt x="324554" y="481119"/>
                  <a:pt x="352088" y="469450"/>
                </a:cubicBezTo>
                <a:cubicBezTo>
                  <a:pt x="381054" y="462278"/>
                  <a:pt x="400534" y="446116"/>
                  <a:pt x="422505" y="445978"/>
                </a:cubicBezTo>
                <a:cubicBezTo>
                  <a:pt x="501138" y="429056"/>
                  <a:pt x="460783" y="438206"/>
                  <a:pt x="551604" y="422505"/>
                </a:cubicBezTo>
                <a:cubicBezTo>
                  <a:pt x="574516" y="409331"/>
                  <a:pt x="594838" y="409455"/>
                  <a:pt x="622022" y="399033"/>
                </a:cubicBezTo>
                <a:cubicBezTo>
                  <a:pt x="640066" y="396952"/>
                  <a:pt x="688648" y="384294"/>
                  <a:pt x="704175" y="375560"/>
                </a:cubicBezTo>
                <a:cubicBezTo>
                  <a:pt x="715582" y="369055"/>
                  <a:pt x="729310" y="360008"/>
                  <a:pt x="739385" y="352088"/>
                </a:cubicBezTo>
                <a:cubicBezTo>
                  <a:pt x="755484" y="347629"/>
                  <a:pt x="771890" y="351209"/>
                  <a:pt x="786330" y="340351"/>
                </a:cubicBezTo>
                <a:cubicBezTo>
                  <a:pt x="820294" y="329458"/>
                  <a:pt x="852131" y="312985"/>
                  <a:pt x="880220" y="293406"/>
                </a:cubicBezTo>
                <a:cubicBezTo>
                  <a:pt x="896553" y="284983"/>
                  <a:pt x="911414" y="274112"/>
                  <a:pt x="927165" y="269933"/>
                </a:cubicBezTo>
                <a:cubicBezTo>
                  <a:pt x="941441" y="262977"/>
                  <a:pt x="962143" y="252529"/>
                  <a:pt x="985846" y="246461"/>
                </a:cubicBezTo>
                <a:cubicBezTo>
                  <a:pt x="1069381" y="198585"/>
                  <a:pt x="929164" y="217375"/>
                  <a:pt x="1079736" y="187780"/>
                </a:cubicBezTo>
                <a:cubicBezTo>
                  <a:pt x="1094681" y="178461"/>
                  <a:pt x="1110850" y="181452"/>
                  <a:pt x="1126681" y="176043"/>
                </a:cubicBezTo>
                <a:cubicBezTo>
                  <a:pt x="1207465" y="150723"/>
                  <a:pt x="1168231" y="165342"/>
                  <a:pt x="1232308" y="129098"/>
                </a:cubicBezTo>
                <a:cubicBezTo>
                  <a:pt x="1260283" y="121108"/>
                  <a:pt x="1285140" y="113860"/>
                  <a:pt x="1314462" y="105626"/>
                </a:cubicBezTo>
                <a:cubicBezTo>
                  <a:pt x="1350252" y="103958"/>
                  <a:pt x="1397280" y="71327"/>
                  <a:pt x="1443560" y="70417"/>
                </a:cubicBezTo>
                <a:cubicBezTo>
                  <a:pt x="1509059" y="50835"/>
                  <a:pt x="1648248" y="82443"/>
                  <a:pt x="1747764" y="64784"/>
                </a:cubicBezTo>
                <a:cubicBezTo>
                  <a:pt x="1847280" y="47125"/>
                  <a:pt x="1984923" y="82807"/>
                  <a:pt x="2077319" y="58681"/>
                </a:cubicBezTo>
                <a:cubicBezTo>
                  <a:pt x="2139137" y="65294"/>
                  <a:pt x="2192016" y="73098"/>
                  <a:pt x="2253362" y="70417"/>
                </a:cubicBezTo>
                <a:cubicBezTo>
                  <a:pt x="2270637" y="77569"/>
                  <a:pt x="2289222" y="76954"/>
                  <a:pt x="2312044" y="82153"/>
                </a:cubicBezTo>
                <a:cubicBezTo>
                  <a:pt x="2434904" y="96558"/>
                  <a:pt x="2507386" y="84521"/>
                  <a:pt x="2605451" y="93890"/>
                </a:cubicBezTo>
                <a:cubicBezTo>
                  <a:pt x="2632752" y="104126"/>
                  <a:pt x="2646717" y="107838"/>
                  <a:pt x="2675869" y="117362"/>
                </a:cubicBezTo>
                <a:cubicBezTo>
                  <a:pt x="2691030" y="126704"/>
                  <a:pt x="2705985" y="134576"/>
                  <a:pt x="2722814" y="140835"/>
                </a:cubicBezTo>
                <a:cubicBezTo>
                  <a:pt x="2744392" y="145149"/>
                  <a:pt x="2764122" y="144298"/>
                  <a:pt x="2781494" y="152571"/>
                </a:cubicBezTo>
                <a:cubicBezTo>
                  <a:pt x="2873327" y="173300"/>
                  <a:pt x="2717960" y="125130"/>
                  <a:pt x="2910594" y="176043"/>
                </a:cubicBezTo>
                <a:cubicBezTo>
                  <a:pt x="2920506" y="180978"/>
                  <a:pt x="2934816" y="183947"/>
                  <a:pt x="2945803" y="187780"/>
                </a:cubicBezTo>
                <a:cubicBezTo>
                  <a:pt x="2965152" y="194022"/>
                  <a:pt x="2974675" y="211252"/>
                  <a:pt x="2992748" y="211252"/>
                </a:cubicBezTo>
                <a:cubicBezTo>
                  <a:pt x="3042347" y="221799"/>
                  <a:pt x="3076878" y="212766"/>
                  <a:pt x="3121846" y="222988"/>
                </a:cubicBezTo>
                <a:cubicBezTo>
                  <a:pt x="3214969" y="219300"/>
                  <a:pt x="3307217" y="230776"/>
                  <a:pt x="3380044" y="211252"/>
                </a:cubicBezTo>
                <a:cubicBezTo>
                  <a:pt x="3446751" y="207951"/>
                  <a:pt x="3461780" y="198711"/>
                  <a:pt x="3520880" y="187780"/>
                </a:cubicBezTo>
                <a:cubicBezTo>
                  <a:pt x="3685371" y="180949"/>
                  <a:pt x="3521785" y="170324"/>
                  <a:pt x="3696923" y="152571"/>
                </a:cubicBezTo>
                <a:cubicBezTo>
                  <a:pt x="3706778" y="148479"/>
                  <a:pt x="3730147" y="146743"/>
                  <a:pt x="3743868" y="140835"/>
                </a:cubicBezTo>
                <a:cubicBezTo>
                  <a:pt x="3756400" y="133380"/>
                  <a:pt x="3767965" y="125139"/>
                  <a:pt x="3779078" y="117362"/>
                </a:cubicBezTo>
                <a:cubicBezTo>
                  <a:pt x="3804261" y="109289"/>
                  <a:pt x="3852814" y="99262"/>
                  <a:pt x="3872968" y="93890"/>
                </a:cubicBezTo>
                <a:cubicBezTo>
                  <a:pt x="3931946" y="58178"/>
                  <a:pt x="3882688" y="98284"/>
                  <a:pt x="3966858" y="58681"/>
                </a:cubicBezTo>
                <a:cubicBezTo>
                  <a:pt x="3993197" y="47126"/>
                  <a:pt x="4011931" y="45647"/>
                  <a:pt x="4037275" y="35208"/>
                </a:cubicBezTo>
                <a:cubicBezTo>
                  <a:pt x="4049090" y="34841"/>
                  <a:pt x="4061776" y="27368"/>
                  <a:pt x="4072485" y="23472"/>
                </a:cubicBezTo>
                <a:cubicBezTo>
                  <a:pt x="4092224" y="8993"/>
                  <a:pt x="4105467" y="17379"/>
                  <a:pt x="4131165" y="0"/>
                </a:cubicBezTo>
                <a:cubicBezTo>
                  <a:pt x="4202972" y="1750"/>
                  <a:pt x="4286207" y="-5431"/>
                  <a:pt x="4342418" y="11736"/>
                </a:cubicBezTo>
                <a:cubicBezTo>
                  <a:pt x="4420319" y="17466"/>
                  <a:pt x="4391408" y="23888"/>
                  <a:pt x="4459781" y="46945"/>
                </a:cubicBezTo>
                <a:cubicBezTo>
                  <a:pt x="4479698" y="49629"/>
                  <a:pt x="4498810" y="55241"/>
                  <a:pt x="4518462" y="58681"/>
                </a:cubicBezTo>
                <a:cubicBezTo>
                  <a:pt x="4533598" y="61528"/>
                  <a:pt x="4552034" y="68969"/>
                  <a:pt x="4565407" y="70417"/>
                </a:cubicBezTo>
                <a:cubicBezTo>
                  <a:pt x="4593836" y="81734"/>
                  <a:pt x="4633005" y="89304"/>
                  <a:pt x="4682770" y="93890"/>
                </a:cubicBezTo>
                <a:cubicBezTo>
                  <a:pt x="4761249" y="97396"/>
                  <a:pt x="4691372" y="102762"/>
                  <a:pt x="4788397" y="129098"/>
                </a:cubicBezTo>
                <a:cubicBezTo>
                  <a:pt x="4803453" y="137927"/>
                  <a:pt x="4816527" y="133506"/>
                  <a:pt x="4835342" y="140835"/>
                </a:cubicBezTo>
                <a:cubicBezTo>
                  <a:pt x="4847757" y="144280"/>
                  <a:pt x="4858016" y="149112"/>
                  <a:pt x="4870550" y="152571"/>
                </a:cubicBezTo>
                <a:cubicBezTo>
                  <a:pt x="4884998" y="157467"/>
                  <a:pt x="4901272" y="158770"/>
                  <a:pt x="4917495" y="164307"/>
                </a:cubicBezTo>
                <a:cubicBezTo>
                  <a:pt x="4941741" y="164482"/>
                  <a:pt x="4966877" y="174708"/>
                  <a:pt x="4987913" y="187780"/>
                </a:cubicBezTo>
                <a:cubicBezTo>
                  <a:pt x="4998414" y="190454"/>
                  <a:pt x="5013654" y="209071"/>
                  <a:pt x="5023122" y="211252"/>
                </a:cubicBezTo>
                <a:cubicBezTo>
                  <a:pt x="5033186" y="223440"/>
                  <a:pt x="5033537" y="237164"/>
                  <a:pt x="5046594" y="246461"/>
                </a:cubicBezTo>
                <a:cubicBezTo>
                  <a:pt x="5086309" y="291503"/>
                  <a:pt x="5167867" y="273496"/>
                  <a:pt x="5234375" y="281670"/>
                </a:cubicBezTo>
                <a:cubicBezTo>
                  <a:pt x="5268221" y="285300"/>
                  <a:pt x="5291736" y="290157"/>
                  <a:pt x="5328265" y="293406"/>
                </a:cubicBezTo>
                <a:cubicBezTo>
                  <a:pt x="5387177" y="300791"/>
                  <a:pt x="5324394" y="295808"/>
                  <a:pt x="5433891" y="316878"/>
                </a:cubicBezTo>
                <a:cubicBezTo>
                  <a:pt x="5448492" y="322194"/>
                  <a:pt x="5463166" y="326155"/>
                  <a:pt x="5480836" y="328615"/>
                </a:cubicBezTo>
                <a:cubicBezTo>
                  <a:pt x="5553532" y="342041"/>
                  <a:pt x="5558212" y="334660"/>
                  <a:pt x="5621672" y="352088"/>
                </a:cubicBezTo>
                <a:cubicBezTo>
                  <a:pt x="5636929" y="353904"/>
                  <a:pt x="5646993" y="361737"/>
                  <a:pt x="5656880" y="363823"/>
                </a:cubicBezTo>
                <a:cubicBezTo>
                  <a:pt x="5682958" y="370010"/>
                  <a:pt x="5720331" y="384992"/>
                  <a:pt x="5750771" y="410768"/>
                </a:cubicBezTo>
                <a:cubicBezTo>
                  <a:pt x="5766766" y="417704"/>
                  <a:pt x="5782320" y="424119"/>
                  <a:pt x="5797716" y="434241"/>
                </a:cubicBezTo>
                <a:cubicBezTo>
                  <a:pt x="5808046" y="441110"/>
                  <a:pt x="5823324" y="452252"/>
                  <a:pt x="5832924" y="457713"/>
                </a:cubicBezTo>
                <a:cubicBezTo>
                  <a:pt x="5849029" y="469852"/>
                  <a:pt x="5882805" y="468976"/>
                  <a:pt x="5903342" y="481186"/>
                </a:cubicBezTo>
                <a:cubicBezTo>
                  <a:pt x="5935571" y="492996"/>
                  <a:pt x="5948350" y="497353"/>
                  <a:pt x="5985496" y="504658"/>
                </a:cubicBezTo>
                <a:cubicBezTo>
                  <a:pt x="6006698" y="509266"/>
                  <a:pt x="6031095" y="511851"/>
                  <a:pt x="6055914" y="516395"/>
                </a:cubicBezTo>
                <a:cubicBezTo>
                  <a:pt x="6116534" y="538071"/>
                  <a:pt x="6104101" y="537900"/>
                  <a:pt x="6208484" y="551603"/>
                </a:cubicBezTo>
                <a:cubicBezTo>
                  <a:pt x="6267449" y="562260"/>
                  <a:pt x="6298574" y="566729"/>
                  <a:pt x="6361056" y="575076"/>
                </a:cubicBezTo>
                <a:cubicBezTo>
                  <a:pt x="6397485" y="579909"/>
                  <a:pt x="6427455" y="586336"/>
                  <a:pt x="6466683" y="586813"/>
                </a:cubicBezTo>
                <a:cubicBezTo>
                  <a:pt x="6599718" y="614814"/>
                  <a:pt x="6439578" y="603072"/>
                  <a:pt x="6619254" y="610285"/>
                </a:cubicBezTo>
                <a:cubicBezTo>
                  <a:pt x="6634179" y="610825"/>
                  <a:pt x="6651216" y="620398"/>
                  <a:pt x="6666199" y="622021"/>
                </a:cubicBezTo>
                <a:cubicBezTo>
                  <a:pt x="6713199" y="628738"/>
                  <a:pt x="6931941" y="639832"/>
                  <a:pt x="6971343" y="645494"/>
                </a:cubicBezTo>
                <a:cubicBezTo>
                  <a:pt x="7047971" y="662167"/>
                  <a:pt x="6987220" y="661714"/>
                  <a:pt x="7135650" y="645494"/>
                </a:cubicBezTo>
                <a:cubicBezTo>
                  <a:pt x="7173009" y="646493"/>
                  <a:pt x="7205365" y="639077"/>
                  <a:pt x="7241276" y="633758"/>
                </a:cubicBezTo>
                <a:cubicBezTo>
                  <a:pt x="7321876" y="626174"/>
                  <a:pt x="7436071" y="636267"/>
                  <a:pt x="7522947" y="610285"/>
                </a:cubicBezTo>
                <a:cubicBezTo>
                  <a:pt x="7544216" y="608189"/>
                  <a:pt x="7570776" y="605196"/>
                  <a:pt x="7593365" y="598548"/>
                </a:cubicBezTo>
                <a:cubicBezTo>
                  <a:pt x="7629705" y="593900"/>
                  <a:pt x="7653339" y="594752"/>
                  <a:pt x="7687255" y="586813"/>
                </a:cubicBezTo>
                <a:cubicBezTo>
                  <a:pt x="7725660" y="576958"/>
                  <a:pt x="7816683" y="561633"/>
                  <a:pt x="7839826" y="551603"/>
                </a:cubicBezTo>
                <a:cubicBezTo>
                  <a:pt x="7857229" y="539995"/>
                  <a:pt x="7888433" y="533008"/>
                  <a:pt x="7910243" y="528131"/>
                </a:cubicBezTo>
                <a:cubicBezTo>
                  <a:pt x="7946842" y="510092"/>
                  <a:pt x="7997576" y="481079"/>
                  <a:pt x="8039342" y="481186"/>
                </a:cubicBezTo>
                <a:cubicBezTo>
                  <a:pt x="8143995" y="454098"/>
                  <a:pt x="8106476" y="465409"/>
                  <a:pt x="8203650" y="434241"/>
                </a:cubicBezTo>
                <a:cubicBezTo>
                  <a:pt x="8215876" y="430196"/>
                  <a:pt x="8227766" y="426787"/>
                  <a:pt x="8238859" y="422505"/>
                </a:cubicBezTo>
                <a:cubicBezTo>
                  <a:pt x="8286025" y="414069"/>
                  <a:pt x="8311506" y="374836"/>
                  <a:pt x="8356222" y="375560"/>
                </a:cubicBezTo>
                <a:cubicBezTo>
                  <a:pt x="8394939" y="369793"/>
                  <a:pt x="8402286" y="369197"/>
                  <a:pt x="8438375" y="363823"/>
                </a:cubicBezTo>
                <a:cubicBezTo>
                  <a:pt x="8492352" y="331233"/>
                  <a:pt x="8399787" y="379245"/>
                  <a:pt x="8555738" y="340351"/>
                </a:cubicBezTo>
                <a:cubicBezTo>
                  <a:pt x="8608532" y="324956"/>
                  <a:pt x="8577264" y="322240"/>
                  <a:pt x="8637892" y="305143"/>
                </a:cubicBezTo>
                <a:cubicBezTo>
                  <a:pt x="8657274" y="300829"/>
                  <a:pt x="8678056" y="300426"/>
                  <a:pt x="8696574" y="293406"/>
                </a:cubicBezTo>
                <a:cubicBezTo>
                  <a:pt x="8734385" y="283009"/>
                  <a:pt x="8759240" y="286992"/>
                  <a:pt x="8790464" y="269933"/>
                </a:cubicBezTo>
                <a:cubicBezTo>
                  <a:pt x="8842219" y="254722"/>
                  <a:pt x="8854447" y="246907"/>
                  <a:pt x="8919562" y="234725"/>
                </a:cubicBezTo>
                <a:cubicBezTo>
                  <a:pt x="9046962" y="211832"/>
                  <a:pt x="8943159" y="244331"/>
                  <a:pt x="9013452" y="211252"/>
                </a:cubicBezTo>
                <a:cubicBezTo>
                  <a:pt x="9044577" y="202763"/>
                  <a:pt x="9107342" y="187780"/>
                  <a:pt x="9107342" y="187780"/>
                </a:cubicBezTo>
                <a:cubicBezTo>
                  <a:pt x="9210031" y="195457"/>
                  <a:pt x="9279821" y="192569"/>
                  <a:pt x="9365541" y="211252"/>
                </a:cubicBezTo>
                <a:cubicBezTo>
                  <a:pt x="9397086" y="218012"/>
                  <a:pt x="9459432" y="234725"/>
                  <a:pt x="9459431" y="234725"/>
                </a:cubicBezTo>
                <a:cubicBezTo>
                  <a:pt x="9567933" y="226335"/>
                  <a:pt x="9668763" y="208540"/>
                  <a:pt x="9752837" y="211252"/>
                </a:cubicBezTo>
                <a:cubicBezTo>
                  <a:pt x="9850000" y="183266"/>
                  <a:pt x="9784276" y="208881"/>
                  <a:pt x="9917146" y="187780"/>
                </a:cubicBezTo>
                <a:cubicBezTo>
                  <a:pt x="10067109" y="191482"/>
                  <a:pt x="10190582" y="167226"/>
                  <a:pt x="10304441" y="211252"/>
                </a:cubicBezTo>
                <a:cubicBezTo>
                  <a:pt x="10348403" y="216140"/>
                  <a:pt x="10364841" y="220195"/>
                  <a:pt x="10410068" y="234725"/>
                </a:cubicBezTo>
                <a:cubicBezTo>
                  <a:pt x="10432140" y="239078"/>
                  <a:pt x="10452376" y="238090"/>
                  <a:pt x="10468750" y="246461"/>
                </a:cubicBezTo>
                <a:cubicBezTo>
                  <a:pt x="10521291" y="263545"/>
                  <a:pt x="10597055" y="293368"/>
                  <a:pt x="10656530" y="316878"/>
                </a:cubicBezTo>
                <a:cubicBezTo>
                  <a:pt x="10675943" y="324192"/>
                  <a:pt x="10697472" y="340008"/>
                  <a:pt x="10715211" y="340351"/>
                </a:cubicBezTo>
                <a:cubicBezTo>
                  <a:pt x="10730779" y="343317"/>
                  <a:pt x="10751798" y="350538"/>
                  <a:pt x="10762156" y="352088"/>
                </a:cubicBezTo>
                <a:cubicBezTo>
                  <a:pt x="10797481" y="375865"/>
                  <a:pt x="10800881" y="381833"/>
                  <a:pt x="10844310" y="399033"/>
                </a:cubicBezTo>
                <a:cubicBezTo>
                  <a:pt x="10854767" y="403304"/>
                  <a:pt x="10868096" y="404337"/>
                  <a:pt x="10879519" y="410768"/>
                </a:cubicBezTo>
                <a:cubicBezTo>
                  <a:pt x="10956017" y="402714"/>
                  <a:pt x="11032664" y="407081"/>
                  <a:pt x="11114245" y="399033"/>
                </a:cubicBezTo>
                <a:cubicBezTo>
                  <a:pt x="11129332" y="397680"/>
                  <a:pt x="11147688" y="391403"/>
                  <a:pt x="11161190" y="387296"/>
                </a:cubicBezTo>
                <a:cubicBezTo>
                  <a:pt x="11178840" y="385242"/>
                  <a:pt x="11211226" y="376380"/>
                  <a:pt x="11231607" y="375560"/>
                </a:cubicBezTo>
                <a:cubicBezTo>
                  <a:pt x="11243275" y="371248"/>
                  <a:pt x="11263661" y="363481"/>
                  <a:pt x="11278552" y="363823"/>
                </a:cubicBezTo>
                <a:cubicBezTo>
                  <a:pt x="11302572" y="361232"/>
                  <a:pt x="11313294" y="359008"/>
                  <a:pt x="11337233" y="352088"/>
                </a:cubicBezTo>
                <a:cubicBezTo>
                  <a:pt x="11447926" y="268904"/>
                  <a:pt x="11321519" y="374940"/>
                  <a:pt x="11407651" y="316878"/>
                </a:cubicBezTo>
                <a:cubicBezTo>
                  <a:pt x="11420542" y="310371"/>
                  <a:pt x="11427543" y="296821"/>
                  <a:pt x="11442860" y="293406"/>
                </a:cubicBezTo>
                <a:cubicBezTo>
                  <a:pt x="11451401" y="290047"/>
                  <a:pt x="11467575" y="286389"/>
                  <a:pt x="11478069" y="281670"/>
                </a:cubicBezTo>
                <a:cubicBezTo>
                  <a:pt x="11485233" y="278828"/>
                  <a:pt x="11494393" y="273443"/>
                  <a:pt x="11501542" y="269933"/>
                </a:cubicBezTo>
              </a:path>
            </a:pathLst>
          </a:custGeom>
          <a:ln w="57150">
            <a:solidFill>
              <a:schemeClr val="bg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12109622"/>
                      <a:gd name="csY0" fmla="*/ 630194 h 695314"/>
                      <a:gd name="csX1" fmla="*/ 160638 w 12109622"/>
                      <a:gd name="csY1" fmla="*/ 580767 h 695314"/>
                      <a:gd name="csX2" fmla="*/ 234778 w 12109622"/>
                      <a:gd name="csY2" fmla="*/ 531340 h 695314"/>
                      <a:gd name="csX3" fmla="*/ 271849 w 12109622"/>
                      <a:gd name="csY3" fmla="*/ 518984 h 695314"/>
                      <a:gd name="csX4" fmla="*/ 370703 w 12109622"/>
                      <a:gd name="csY4" fmla="*/ 494270 h 695314"/>
                      <a:gd name="csX5" fmla="*/ 444843 w 12109622"/>
                      <a:gd name="csY5" fmla="*/ 469557 h 695314"/>
                      <a:gd name="csX6" fmla="*/ 580768 w 12109622"/>
                      <a:gd name="csY6" fmla="*/ 444843 h 695314"/>
                      <a:gd name="csX7" fmla="*/ 654908 w 12109622"/>
                      <a:gd name="csY7" fmla="*/ 420130 h 695314"/>
                      <a:gd name="csX8" fmla="*/ 741405 w 12109622"/>
                      <a:gd name="csY8" fmla="*/ 395416 h 695314"/>
                      <a:gd name="csX9" fmla="*/ 778476 w 12109622"/>
                      <a:gd name="csY9" fmla="*/ 370703 h 695314"/>
                      <a:gd name="csX10" fmla="*/ 827903 w 12109622"/>
                      <a:gd name="csY10" fmla="*/ 358346 h 695314"/>
                      <a:gd name="csX11" fmla="*/ 926757 w 12109622"/>
                      <a:gd name="csY11" fmla="*/ 308919 h 695314"/>
                      <a:gd name="csX12" fmla="*/ 976184 w 12109622"/>
                      <a:gd name="csY12" fmla="*/ 284205 h 695314"/>
                      <a:gd name="csX13" fmla="*/ 1037968 w 12109622"/>
                      <a:gd name="csY13" fmla="*/ 259492 h 695314"/>
                      <a:gd name="csX14" fmla="*/ 1136822 w 12109622"/>
                      <a:gd name="csY14" fmla="*/ 197708 h 695314"/>
                      <a:gd name="csX15" fmla="*/ 1186249 w 12109622"/>
                      <a:gd name="csY15" fmla="*/ 185351 h 695314"/>
                      <a:gd name="csX16" fmla="*/ 1297460 w 12109622"/>
                      <a:gd name="csY16" fmla="*/ 135924 h 695314"/>
                      <a:gd name="csX17" fmla="*/ 1383957 w 12109622"/>
                      <a:gd name="csY17" fmla="*/ 111211 h 695314"/>
                      <a:gd name="csX18" fmla="*/ 1519881 w 12109622"/>
                      <a:gd name="csY18" fmla="*/ 74140 h 695314"/>
                      <a:gd name="csX19" fmla="*/ 2187146 w 12109622"/>
                      <a:gd name="csY19" fmla="*/ 61784 h 695314"/>
                      <a:gd name="csX20" fmla="*/ 2372497 w 12109622"/>
                      <a:gd name="csY20" fmla="*/ 74140 h 695314"/>
                      <a:gd name="csX21" fmla="*/ 2434281 w 12109622"/>
                      <a:gd name="csY21" fmla="*/ 86497 h 695314"/>
                      <a:gd name="csX22" fmla="*/ 2743200 w 12109622"/>
                      <a:gd name="csY22" fmla="*/ 98854 h 695314"/>
                      <a:gd name="csX23" fmla="*/ 2817341 w 12109622"/>
                      <a:gd name="csY23" fmla="*/ 123567 h 695314"/>
                      <a:gd name="csX24" fmla="*/ 2866768 w 12109622"/>
                      <a:gd name="csY24" fmla="*/ 148281 h 695314"/>
                      <a:gd name="csX25" fmla="*/ 2928551 w 12109622"/>
                      <a:gd name="csY25" fmla="*/ 160638 h 695314"/>
                      <a:gd name="csX26" fmla="*/ 3064476 w 12109622"/>
                      <a:gd name="csY26" fmla="*/ 185351 h 695314"/>
                      <a:gd name="csX27" fmla="*/ 3101546 w 12109622"/>
                      <a:gd name="csY27" fmla="*/ 197708 h 695314"/>
                      <a:gd name="csX28" fmla="*/ 3150973 w 12109622"/>
                      <a:gd name="csY28" fmla="*/ 222421 h 695314"/>
                      <a:gd name="csX29" fmla="*/ 3286897 w 12109622"/>
                      <a:gd name="csY29" fmla="*/ 234778 h 695314"/>
                      <a:gd name="csX30" fmla="*/ 3558746 w 12109622"/>
                      <a:gd name="csY30" fmla="*/ 222421 h 695314"/>
                      <a:gd name="csX31" fmla="*/ 3707027 w 12109622"/>
                      <a:gd name="csY31" fmla="*/ 197708 h 695314"/>
                      <a:gd name="csX32" fmla="*/ 3892378 w 12109622"/>
                      <a:gd name="csY32" fmla="*/ 160638 h 695314"/>
                      <a:gd name="csX33" fmla="*/ 3941805 w 12109622"/>
                      <a:gd name="csY33" fmla="*/ 148281 h 695314"/>
                      <a:gd name="csX34" fmla="*/ 3978876 w 12109622"/>
                      <a:gd name="csY34" fmla="*/ 123567 h 695314"/>
                      <a:gd name="csX35" fmla="*/ 4077730 w 12109622"/>
                      <a:gd name="csY35" fmla="*/ 98854 h 695314"/>
                      <a:gd name="csX36" fmla="*/ 4176584 w 12109622"/>
                      <a:gd name="csY36" fmla="*/ 61784 h 695314"/>
                      <a:gd name="csX37" fmla="*/ 4250724 w 12109622"/>
                      <a:gd name="csY37" fmla="*/ 37070 h 695314"/>
                      <a:gd name="csX38" fmla="*/ 4287795 w 12109622"/>
                      <a:gd name="csY38" fmla="*/ 24713 h 695314"/>
                      <a:gd name="csX39" fmla="*/ 4349578 w 12109622"/>
                      <a:gd name="csY39" fmla="*/ 0 h 695314"/>
                      <a:gd name="csX40" fmla="*/ 4572000 w 12109622"/>
                      <a:gd name="csY40" fmla="*/ 12357 h 695314"/>
                      <a:gd name="csX41" fmla="*/ 4695568 w 12109622"/>
                      <a:gd name="csY41" fmla="*/ 49427 h 695314"/>
                      <a:gd name="csX42" fmla="*/ 4757351 w 12109622"/>
                      <a:gd name="csY42" fmla="*/ 61784 h 695314"/>
                      <a:gd name="csX43" fmla="*/ 4806778 w 12109622"/>
                      <a:gd name="csY43" fmla="*/ 74140 h 695314"/>
                      <a:gd name="csX44" fmla="*/ 4930346 w 12109622"/>
                      <a:gd name="csY44" fmla="*/ 98854 h 695314"/>
                      <a:gd name="csX45" fmla="*/ 5041557 w 12109622"/>
                      <a:gd name="csY45" fmla="*/ 135924 h 695314"/>
                      <a:gd name="csX46" fmla="*/ 5090984 w 12109622"/>
                      <a:gd name="csY46" fmla="*/ 148281 h 695314"/>
                      <a:gd name="csX47" fmla="*/ 5128054 w 12109622"/>
                      <a:gd name="csY47" fmla="*/ 160638 h 695314"/>
                      <a:gd name="csX48" fmla="*/ 5177481 w 12109622"/>
                      <a:gd name="csY48" fmla="*/ 172994 h 695314"/>
                      <a:gd name="csX49" fmla="*/ 5251622 w 12109622"/>
                      <a:gd name="csY49" fmla="*/ 197708 h 695314"/>
                      <a:gd name="csX50" fmla="*/ 5288692 w 12109622"/>
                      <a:gd name="csY50" fmla="*/ 222421 h 695314"/>
                      <a:gd name="csX51" fmla="*/ 5313405 w 12109622"/>
                      <a:gd name="csY51" fmla="*/ 259492 h 695314"/>
                      <a:gd name="csX52" fmla="*/ 5511114 w 12109622"/>
                      <a:gd name="csY52" fmla="*/ 296562 h 695314"/>
                      <a:gd name="csX53" fmla="*/ 5609968 w 12109622"/>
                      <a:gd name="csY53" fmla="*/ 308919 h 695314"/>
                      <a:gd name="csX54" fmla="*/ 5721178 w 12109622"/>
                      <a:gd name="csY54" fmla="*/ 333632 h 695314"/>
                      <a:gd name="csX55" fmla="*/ 5770605 w 12109622"/>
                      <a:gd name="csY55" fmla="*/ 345989 h 695314"/>
                      <a:gd name="csX56" fmla="*/ 5918887 w 12109622"/>
                      <a:gd name="csY56" fmla="*/ 370703 h 695314"/>
                      <a:gd name="csX57" fmla="*/ 5955957 w 12109622"/>
                      <a:gd name="csY57" fmla="*/ 383059 h 695314"/>
                      <a:gd name="csX58" fmla="*/ 6054811 w 12109622"/>
                      <a:gd name="csY58" fmla="*/ 432486 h 695314"/>
                      <a:gd name="csX59" fmla="*/ 6104238 w 12109622"/>
                      <a:gd name="csY59" fmla="*/ 457200 h 695314"/>
                      <a:gd name="csX60" fmla="*/ 6141308 w 12109622"/>
                      <a:gd name="csY60" fmla="*/ 481913 h 695314"/>
                      <a:gd name="csX61" fmla="*/ 6215449 w 12109622"/>
                      <a:gd name="csY61" fmla="*/ 506627 h 695314"/>
                      <a:gd name="csX62" fmla="*/ 6301946 w 12109622"/>
                      <a:gd name="csY62" fmla="*/ 531340 h 695314"/>
                      <a:gd name="csX63" fmla="*/ 6376087 w 12109622"/>
                      <a:gd name="csY63" fmla="*/ 543697 h 695314"/>
                      <a:gd name="csX64" fmla="*/ 6536724 w 12109622"/>
                      <a:gd name="csY64" fmla="*/ 580767 h 695314"/>
                      <a:gd name="csX65" fmla="*/ 6697362 w 12109622"/>
                      <a:gd name="csY65" fmla="*/ 605481 h 695314"/>
                      <a:gd name="csX66" fmla="*/ 6808573 w 12109622"/>
                      <a:gd name="csY66" fmla="*/ 617838 h 695314"/>
                      <a:gd name="csX67" fmla="*/ 6969211 w 12109622"/>
                      <a:gd name="csY67" fmla="*/ 642551 h 695314"/>
                      <a:gd name="csX68" fmla="*/ 7018638 w 12109622"/>
                      <a:gd name="csY68" fmla="*/ 654908 h 695314"/>
                      <a:gd name="csX69" fmla="*/ 7339914 w 12109622"/>
                      <a:gd name="csY69" fmla="*/ 679621 h 695314"/>
                      <a:gd name="csX70" fmla="*/ 7512908 w 12109622"/>
                      <a:gd name="csY70" fmla="*/ 679621 h 695314"/>
                      <a:gd name="csX71" fmla="*/ 7624119 w 12109622"/>
                      <a:gd name="csY71" fmla="*/ 667265 h 695314"/>
                      <a:gd name="csX72" fmla="*/ 7920681 w 12109622"/>
                      <a:gd name="csY72" fmla="*/ 642551 h 695314"/>
                      <a:gd name="csX73" fmla="*/ 7994822 w 12109622"/>
                      <a:gd name="csY73" fmla="*/ 630194 h 695314"/>
                      <a:gd name="csX74" fmla="*/ 8093676 w 12109622"/>
                      <a:gd name="csY74" fmla="*/ 617838 h 695314"/>
                      <a:gd name="csX75" fmla="*/ 8254314 w 12109622"/>
                      <a:gd name="csY75" fmla="*/ 580767 h 695314"/>
                      <a:gd name="csX76" fmla="*/ 8328454 w 12109622"/>
                      <a:gd name="csY76" fmla="*/ 556054 h 695314"/>
                      <a:gd name="csX77" fmla="*/ 8464378 w 12109622"/>
                      <a:gd name="csY77" fmla="*/ 506627 h 695314"/>
                      <a:gd name="csX78" fmla="*/ 8637373 w 12109622"/>
                      <a:gd name="csY78" fmla="*/ 457200 h 695314"/>
                      <a:gd name="csX79" fmla="*/ 8674443 w 12109622"/>
                      <a:gd name="csY79" fmla="*/ 444843 h 695314"/>
                      <a:gd name="csX80" fmla="*/ 8798011 w 12109622"/>
                      <a:gd name="csY80" fmla="*/ 395416 h 695314"/>
                      <a:gd name="csX81" fmla="*/ 8884508 w 12109622"/>
                      <a:gd name="csY81" fmla="*/ 383059 h 695314"/>
                      <a:gd name="csX82" fmla="*/ 9008076 w 12109622"/>
                      <a:gd name="csY82" fmla="*/ 358346 h 695314"/>
                      <a:gd name="csX83" fmla="*/ 9094573 w 12109622"/>
                      <a:gd name="csY83" fmla="*/ 321276 h 695314"/>
                      <a:gd name="csX84" fmla="*/ 9156357 w 12109622"/>
                      <a:gd name="csY84" fmla="*/ 308919 h 695314"/>
                      <a:gd name="csX85" fmla="*/ 9255211 w 12109622"/>
                      <a:gd name="csY85" fmla="*/ 284205 h 695314"/>
                      <a:gd name="csX86" fmla="*/ 9391135 w 12109622"/>
                      <a:gd name="csY86" fmla="*/ 247135 h 695314"/>
                      <a:gd name="csX87" fmla="*/ 9489989 w 12109622"/>
                      <a:gd name="csY87" fmla="*/ 222421 h 695314"/>
                      <a:gd name="csX88" fmla="*/ 9588843 w 12109622"/>
                      <a:gd name="csY88" fmla="*/ 197708 h 695314"/>
                      <a:gd name="csX89" fmla="*/ 9860692 w 12109622"/>
                      <a:gd name="csY89" fmla="*/ 222421 h 695314"/>
                      <a:gd name="csX90" fmla="*/ 9959546 w 12109622"/>
                      <a:gd name="csY90" fmla="*/ 247135 h 695314"/>
                      <a:gd name="csX91" fmla="*/ 10268465 w 12109622"/>
                      <a:gd name="csY91" fmla="*/ 222421 h 695314"/>
                      <a:gd name="csX92" fmla="*/ 10441460 w 12109622"/>
                      <a:gd name="csY92" fmla="*/ 197708 h 695314"/>
                      <a:gd name="csX93" fmla="*/ 10849232 w 12109622"/>
                      <a:gd name="csY93" fmla="*/ 222421 h 695314"/>
                      <a:gd name="csX94" fmla="*/ 10960443 w 12109622"/>
                      <a:gd name="csY94" fmla="*/ 247135 h 695314"/>
                      <a:gd name="csX95" fmla="*/ 11022227 w 12109622"/>
                      <a:gd name="csY95" fmla="*/ 259492 h 695314"/>
                      <a:gd name="csX96" fmla="*/ 11219935 w 12109622"/>
                      <a:gd name="csY96" fmla="*/ 333632 h 695314"/>
                      <a:gd name="csX97" fmla="*/ 11281719 w 12109622"/>
                      <a:gd name="csY97" fmla="*/ 358346 h 695314"/>
                      <a:gd name="csX98" fmla="*/ 11331146 w 12109622"/>
                      <a:gd name="csY98" fmla="*/ 370703 h 695314"/>
                      <a:gd name="csX99" fmla="*/ 11417643 w 12109622"/>
                      <a:gd name="csY99" fmla="*/ 420130 h 695314"/>
                      <a:gd name="csX100" fmla="*/ 11454714 w 12109622"/>
                      <a:gd name="csY100" fmla="*/ 432486 h 695314"/>
                      <a:gd name="csX101" fmla="*/ 11701849 w 12109622"/>
                      <a:gd name="csY101" fmla="*/ 420130 h 695314"/>
                      <a:gd name="csX102" fmla="*/ 11751276 w 12109622"/>
                      <a:gd name="csY102" fmla="*/ 407773 h 695314"/>
                      <a:gd name="csX103" fmla="*/ 11825416 w 12109622"/>
                      <a:gd name="csY103" fmla="*/ 395416 h 695314"/>
                      <a:gd name="csX104" fmla="*/ 11874843 w 12109622"/>
                      <a:gd name="csY104" fmla="*/ 383059 h 695314"/>
                      <a:gd name="csX105" fmla="*/ 11936627 w 12109622"/>
                      <a:gd name="csY105" fmla="*/ 370703 h 695314"/>
                      <a:gd name="csX106" fmla="*/ 12010768 w 12109622"/>
                      <a:gd name="csY106" fmla="*/ 333632 h 695314"/>
                      <a:gd name="csX107" fmla="*/ 12047838 w 12109622"/>
                      <a:gd name="csY107" fmla="*/ 308919 h 695314"/>
                      <a:gd name="csX108" fmla="*/ 12084908 w 12109622"/>
                      <a:gd name="csY108" fmla="*/ 296562 h 695314"/>
                      <a:gd name="csX109" fmla="*/ 12109622 w 12109622"/>
                      <a:gd name="csY109" fmla="*/ 284205 h 6953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  <a:cxn ang="0">
                        <a:pos x="csX42" y="csY42"/>
                      </a:cxn>
                      <a:cxn ang="0">
                        <a:pos x="csX43" y="csY43"/>
                      </a:cxn>
                      <a:cxn ang="0">
                        <a:pos x="csX44" y="csY44"/>
                      </a:cxn>
                      <a:cxn ang="0">
                        <a:pos x="csX45" y="csY45"/>
                      </a:cxn>
                      <a:cxn ang="0">
                        <a:pos x="csX46" y="csY46"/>
                      </a:cxn>
                      <a:cxn ang="0">
                        <a:pos x="csX47" y="csY47"/>
                      </a:cxn>
                      <a:cxn ang="0">
                        <a:pos x="csX48" y="csY48"/>
                      </a:cxn>
                      <a:cxn ang="0">
                        <a:pos x="csX49" y="csY49"/>
                      </a:cxn>
                      <a:cxn ang="0">
                        <a:pos x="csX50" y="csY50"/>
                      </a:cxn>
                      <a:cxn ang="0">
                        <a:pos x="csX51" y="csY51"/>
                      </a:cxn>
                      <a:cxn ang="0">
                        <a:pos x="csX52" y="csY52"/>
                      </a:cxn>
                      <a:cxn ang="0">
                        <a:pos x="csX53" y="csY53"/>
                      </a:cxn>
                      <a:cxn ang="0">
                        <a:pos x="csX54" y="csY54"/>
                      </a:cxn>
                      <a:cxn ang="0">
                        <a:pos x="csX55" y="csY55"/>
                      </a:cxn>
                      <a:cxn ang="0">
                        <a:pos x="csX56" y="csY56"/>
                      </a:cxn>
                      <a:cxn ang="0">
                        <a:pos x="csX57" y="csY57"/>
                      </a:cxn>
                      <a:cxn ang="0">
                        <a:pos x="csX58" y="csY58"/>
                      </a:cxn>
                      <a:cxn ang="0">
                        <a:pos x="csX59" y="csY59"/>
                      </a:cxn>
                      <a:cxn ang="0">
                        <a:pos x="csX60" y="csY60"/>
                      </a:cxn>
                      <a:cxn ang="0">
                        <a:pos x="csX61" y="csY61"/>
                      </a:cxn>
                      <a:cxn ang="0">
                        <a:pos x="csX62" y="csY62"/>
                      </a:cxn>
                      <a:cxn ang="0">
                        <a:pos x="csX63" y="csY63"/>
                      </a:cxn>
                      <a:cxn ang="0">
                        <a:pos x="csX64" y="csY64"/>
                      </a:cxn>
                      <a:cxn ang="0">
                        <a:pos x="csX65" y="csY65"/>
                      </a:cxn>
                      <a:cxn ang="0">
                        <a:pos x="csX66" y="csY66"/>
                      </a:cxn>
                      <a:cxn ang="0">
                        <a:pos x="csX67" y="csY67"/>
                      </a:cxn>
                      <a:cxn ang="0">
                        <a:pos x="csX68" y="csY68"/>
                      </a:cxn>
                      <a:cxn ang="0">
                        <a:pos x="csX69" y="csY69"/>
                      </a:cxn>
                      <a:cxn ang="0">
                        <a:pos x="csX70" y="csY70"/>
                      </a:cxn>
                      <a:cxn ang="0">
                        <a:pos x="csX71" y="csY71"/>
                      </a:cxn>
                      <a:cxn ang="0">
                        <a:pos x="csX72" y="csY72"/>
                      </a:cxn>
                      <a:cxn ang="0">
                        <a:pos x="csX73" y="csY73"/>
                      </a:cxn>
                      <a:cxn ang="0">
                        <a:pos x="csX74" y="csY74"/>
                      </a:cxn>
                      <a:cxn ang="0">
                        <a:pos x="csX75" y="csY75"/>
                      </a:cxn>
                      <a:cxn ang="0">
                        <a:pos x="csX76" y="csY76"/>
                      </a:cxn>
                      <a:cxn ang="0">
                        <a:pos x="csX77" y="csY77"/>
                      </a:cxn>
                      <a:cxn ang="0">
                        <a:pos x="csX78" y="csY78"/>
                      </a:cxn>
                      <a:cxn ang="0">
                        <a:pos x="csX79" y="csY79"/>
                      </a:cxn>
                      <a:cxn ang="0">
                        <a:pos x="csX80" y="csY80"/>
                      </a:cxn>
                      <a:cxn ang="0">
                        <a:pos x="csX81" y="csY81"/>
                      </a:cxn>
                      <a:cxn ang="0">
                        <a:pos x="csX82" y="csY82"/>
                      </a:cxn>
                      <a:cxn ang="0">
                        <a:pos x="csX83" y="csY83"/>
                      </a:cxn>
                      <a:cxn ang="0">
                        <a:pos x="csX84" y="csY84"/>
                      </a:cxn>
                      <a:cxn ang="0">
                        <a:pos x="csX85" y="csY85"/>
                      </a:cxn>
                      <a:cxn ang="0">
                        <a:pos x="csX86" y="csY86"/>
                      </a:cxn>
                      <a:cxn ang="0">
                        <a:pos x="csX87" y="csY87"/>
                      </a:cxn>
                      <a:cxn ang="0">
                        <a:pos x="csX88" y="csY88"/>
                      </a:cxn>
                      <a:cxn ang="0">
                        <a:pos x="csX89" y="csY89"/>
                      </a:cxn>
                      <a:cxn ang="0">
                        <a:pos x="csX90" y="csY90"/>
                      </a:cxn>
                      <a:cxn ang="0">
                        <a:pos x="csX91" y="csY91"/>
                      </a:cxn>
                      <a:cxn ang="0">
                        <a:pos x="csX92" y="csY92"/>
                      </a:cxn>
                      <a:cxn ang="0">
                        <a:pos x="csX93" y="csY93"/>
                      </a:cxn>
                      <a:cxn ang="0">
                        <a:pos x="csX94" y="csY94"/>
                      </a:cxn>
                      <a:cxn ang="0">
                        <a:pos x="csX95" y="csY95"/>
                      </a:cxn>
                      <a:cxn ang="0">
                        <a:pos x="csX96" y="csY96"/>
                      </a:cxn>
                      <a:cxn ang="0">
                        <a:pos x="csX97" y="csY97"/>
                      </a:cxn>
                      <a:cxn ang="0">
                        <a:pos x="csX98" y="csY98"/>
                      </a:cxn>
                      <a:cxn ang="0">
                        <a:pos x="csX99" y="csY99"/>
                      </a:cxn>
                      <a:cxn ang="0">
                        <a:pos x="csX100" y="csY100"/>
                      </a:cxn>
                      <a:cxn ang="0">
                        <a:pos x="csX101" y="csY101"/>
                      </a:cxn>
                      <a:cxn ang="0">
                        <a:pos x="csX102" y="csY102"/>
                      </a:cxn>
                      <a:cxn ang="0">
                        <a:pos x="csX103" y="csY103"/>
                      </a:cxn>
                      <a:cxn ang="0">
                        <a:pos x="csX104" y="csY104"/>
                      </a:cxn>
                      <a:cxn ang="0">
                        <a:pos x="csX105" y="csY105"/>
                      </a:cxn>
                      <a:cxn ang="0">
                        <a:pos x="csX106" y="csY106"/>
                      </a:cxn>
                      <a:cxn ang="0">
                        <a:pos x="csX107" y="csY107"/>
                      </a:cxn>
                      <a:cxn ang="0">
                        <a:pos x="csX108" y="csY108"/>
                      </a:cxn>
                      <a:cxn ang="0">
                        <a:pos x="csX109" y="csY109"/>
                      </a:cxn>
                    </a:cxnLst>
                    <a:rect l="l" t="t" r="r" b="b"/>
                    <a:pathLst>
                      <a:path w="12109622" h="695314">
                        <a:moveTo>
                          <a:pt x="0" y="630194"/>
                        </a:moveTo>
                        <a:cubicBezTo>
                          <a:pt x="8222" y="627845"/>
                          <a:pt x="147812" y="589318"/>
                          <a:pt x="160638" y="580767"/>
                        </a:cubicBezTo>
                        <a:cubicBezTo>
                          <a:pt x="185351" y="564291"/>
                          <a:pt x="206600" y="540732"/>
                          <a:pt x="234778" y="531340"/>
                        </a:cubicBezTo>
                        <a:cubicBezTo>
                          <a:pt x="247135" y="527221"/>
                          <a:pt x="259283" y="522411"/>
                          <a:pt x="271849" y="518984"/>
                        </a:cubicBezTo>
                        <a:cubicBezTo>
                          <a:pt x="304618" y="510047"/>
                          <a:pt x="338480" y="505011"/>
                          <a:pt x="370703" y="494270"/>
                        </a:cubicBezTo>
                        <a:cubicBezTo>
                          <a:pt x="395416" y="486032"/>
                          <a:pt x="419299" y="474666"/>
                          <a:pt x="444843" y="469557"/>
                        </a:cubicBezTo>
                        <a:cubicBezTo>
                          <a:pt x="531195" y="452286"/>
                          <a:pt x="485910" y="460653"/>
                          <a:pt x="580768" y="444843"/>
                        </a:cubicBezTo>
                        <a:cubicBezTo>
                          <a:pt x="605481" y="436605"/>
                          <a:pt x="629636" y="426448"/>
                          <a:pt x="654908" y="420130"/>
                        </a:cubicBezTo>
                        <a:cubicBezTo>
                          <a:pt x="670747" y="416170"/>
                          <a:pt x="723676" y="404280"/>
                          <a:pt x="741405" y="395416"/>
                        </a:cubicBezTo>
                        <a:cubicBezTo>
                          <a:pt x="754688" y="388774"/>
                          <a:pt x="764826" y="376553"/>
                          <a:pt x="778476" y="370703"/>
                        </a:cubicBezTo>
                        <a:cubicBezTo>
                          <a:pt x="794086" y="364013"/>
                          <a:pt x="812227" y="364878"/>
                          <a:pt x="827903" y="358346"/>
                        </a:cubicBezTo>
                        <a:cubicBezTo>
                          <a:pt x="861910" y="344176"/>
                          <a:pt x="893806" y="325395"/>
                          <a:pt x="926757" y="308919"/>
                        </a:cubicBezTo>
                        <a:cubicBezTo>
                          <a:pt x="943233" y="300681"/>
                          <a:pt x="959081" y="291046"/>
                          <a:pt x="976184" y="284205"/>
                        </a:cubicBezTo>
                        <a:cubicBezTo>
                          <a:pt x="996779" y="275967"/>
                          <a:pt x="1018129" y="269412"/>
                          <a:pt x="1037968" y="259492"/>
                        </a:cubicBezTo>
                        <a:cubicBezTo>
                          <a:pt x="1137184" y="209884"/>
                          <a:pt x="994117" y="261132"/>
                          <a:pt x="1136822" y="197708"/>
                        </a:cubicBezTo>
                        <a:cubicBezTo>
                          <a:pt x="1152341" y="190811"/>
                          <a:pt x="1170138" y="190721"/>
                          <a:pt x="1186249" y="185351"/>
                        </a:cubicBezTo>
                        <a:cubicBezTo>
                          <a:pt x="1272467" y="156612"/>
                          <a:pt x="1222104" y="168220"/>
                          <a:pt x="1297460" y="135924"/>
                        </a:cubicBezTo>
                        <a:cubicBezTo>
                          <a:pt x="1327094" y="123224"/>
                          <a:pt x="1352596" y="120171"/>
                          <a:pt x="1383957" y="111211"/>
                        </a:cubicBezTo>
                        <a:cubicBezTo>
                          <a:pt x="1428561" y="98467"/>
                          <a:pt x="1472770" y="75012"/>
                          <a:pt x="1519881" y="74140"/>
                        </a:cubicBezTo>
                        <a:lnTo>
                          <a:pt x="2187146" y="61784"/>
                        </a:lnTo>
                        <a:cubicBezTo>
                          <a:pt x="2248930" y="65903"/>
                          <a:pt x="2310883" y="67979"/>
                          <a:pt x="2372497" y="74140"/>
                        </a:cubicBezTo>
                        <a:cubicBezTo>
                          <a:pt x="2393395" y="76230"/>
                          <a:pt x="2413325" y="85100"/>
                          <a:pt x="2434281" y="86497"/>
                        </a:cubicBezTo>
                        <a:cubicBezTo>
                          <a:pt x="2537108" y="93352"/>
                          <a:pt x="2640227" y="94735"/>
                          <a:pt x="2743200" y="98854"/>
                        </a:cubicBezTo>
                        <a:cubicBezTo>
                          <a:pt x="2767914" y="107092"/>
                          <a:pt x="2794041" y="111917"/>
                          <a:pt x="2817341" y="123567"/>
                        </a:cubicBezTo>
                        <a:cubicBezTo>
                          <a:pt x="2833817" y="131805"/>
                          <a:pt x="2849293" y="142456"/>
                          <a:pt x="2866768" y="148281"/>
                        </a:cubicBezTo>
                        <a:cubicBezTo>
                          <a:pt x="2886692" y="154923"/>
                          <a:pt x="2908176" y="155544"/>
                          <a:pt x="2928551" y="160638"/>
                        </a:cubicBezTo>
                        <a:cubicBezTo>
                          <a:pt x="3042833" y="189208"/>
                          <a:pt x="2836167" y="156812"/>
                          <a:pt x="3064476" y="185351"/>
                        </a:cubicBezTo>
                        <a:cubicBezTo>
                          <a:pt x="3076833" y="189470"/>
                          <a:pt x="3089574" y="192577"/>
                          <a:pt x="3101546" y="197708"/>
                        </a:cubicBezTo>
                        <a:cubicBezTo>
                          <a:pt x="3118477" y="204964"/>
                          <a:pt x="3132910" y="218809"/>
                          <a:pt x="3150973" y="222421"/>
                        </a:cubicBezTo>
                        <a:cubicBezTo>
                          <a:pt x="3195584" y="231343"/>
                          <a:pt x="3241589" y="230659"/>
                          <a:pt x="3286897" y="234778"/>
                        </a:cubicBezTo>
                        <a:cubicBezTo>
                          <a:pt x="3377513" y="230659"/>
                          <a:pt x="3468251" y="228662"/>
                          <a:pt x="3558746" y="222421"/>
                        </a:cubicBezTo>
                        <a:cubicBezTo>
                          <a:pt x="3627645" y="217669"/>
                          <a:pt x="3644367" y="208152"/>
                          <a:pt x="3707027" y="197708"/>
                        </a:cubicBezTo>
                        <a:cubicBezTo>
                          <a:pt x="3861466" y="171968"/>
                          <a:pt x="3725247" y="202420"/>
                          <a:pt x="3892378" y="160638"/>
                        </a:cubicBezTo>
                        <a:lnTo>
                          <a:pt x="3941805" y="148281"/>
                        </a:lnTo>
                        <a:cubicBezTo>
                          <a:pt x="3954162" y="140043"/>
                          <a:pt x="3965593" y="130209"/>
                          <a:pt x="3978876" y="123567"/>
                        </a:cubicBezTo>
                        <a:cubicBezTo>
                          <a:pt x="4004204" y="110903"/>
                          <a:pt x="4054236" y="103553"/>
                          <a:pt x="4077730" y="98854"/>
                        </a:cubicBezTo>
                        <a:cubicBezTo>
                          <a:pt x="4160600" y="57418"/>
                          <a:pt x="4092458" y="87022"/>
                          <a:pt x="4176584" y="61784"/>
                        </a:cubicBezTo>
                        <a:cubicBezTo>
                          <a:pt x="4201536" y="54299"/>
                          <a:pt x="4226011" y="45308"/>
                          <a:pt x="4250724" y="37070"/>
                        </a:cubicBezTo>
                        <a:cubicBezTo>
                          <a:pt x="4263081" y="32951"/>
                          <a:pt x="4275701" y="29550"/>
                          <a:pt x="4287795" y="24713"/>
                        </a:cubicBezTo>
                        <a:lnTo>
                          <a:pt x="4349578" y="0"/>
                        </a:lnTo>
                        <a:cubicBezTo>
                          <a:pt x="4423719" y="4119"/>
                          <a:pt x="4498024" y="5924"/>
                          <a:pt x="4572000" y="12357"/>
                        </a:cubicBezTo>
                        <a:cubicBezTo>
                          <a:pt x="4647341" y="18908"/>
                          <a:pt x="4622937" y="27637"/>
                          <a:pt x="4695568" y="49427"/>
                        </a:cubicBezTo>
                        <a:cubicBezTo>
                          <a:pt x="4715684" y="55462"/>
                          <a:pt x="4736849" y="57228"/>
                          <a:pt x="4757351" y="61784"/>
                        </a:cubicBezTo>
                        <a:cubicBezTo>
                          <a:pt x="4773929" y="65468"/>
                          <a:pt x="4790172" y="70582"/>
                          <a:pt x="4806778" y="74140"/>
                        </a:cubicBezTo>
                        <a:cubicBezTo>
                          <a:pt x="4847851" y="82941"/>
                          <a:pt x="4889273" y="90053"/>
                          <a:pt x="4930346" y="98854"/>
                        </a:cubicBezTo>
                        <a:cubicBezTo>
                          <a:pt x="5013256" y="116621"/>
                          <a:pt x="4948379" y="104865"/>
                          <a:pt x="5041557" y="135924"/>
                        </a:cubicBezTo>
                        <a:cubicBezTo>
                          <a:pt x="5057668" y="141294"/>
                          <a:pt x="5074655" y="143615"/>
                          <a:pt x="5090984" y="148281"/>
                        </a:cubicBezTo>
                        <a:cubicBezTo>
                          <a:pt x="5103508" y="151859"/>
                          <a:pt x="5115530" y="157060"/>
                          <a:pt x="5128054" y="160638"/>
                        </a:cubicBezTo>
                        <a:cubicBezTo>
                          <a:pt x="5144383" y="165303"/>
                          <a:pt x="5161215" y="168114"/>
                          <a:pt x="5177481" y="172994"/>
                        </a:cubicBezTo>
                        <a:cubicBezTo>
                          <a:pt x="5202433" y="180479"/>
                          <a:pt x="5229947" y="183258"/>
                          <a:pt x="5251622" y="197708"/>
                        </a:cubicBezTo>
                        <a:lnTo>
                          <a:pt x="5288692" y="222421"/>
                        </a:lnTo>
                        <a:cubicBezTo>
                          <a:pt x="5296930" y="234778"/>
                          <a:pt x="5301996" y="249985"/>
                          <a:pt x="5313405" y="259492"/>
                        </a:cubicBezTo>
                        <a:cubicBezTo>
                          <a:pt x="5365967" y="303295"/>
                          <a:pt x="5455484" y="290999"/>
                          <a:pt x="5511114" y="296562"/>
                        </a:cubicBezTo>
                        <a:cubicBezTo>
                          <a:pt x="5544157" y="299866"/>
                          <a:pt x="5577017" y="304800"/>
                          <a:pt x="5609968" y="308919"/>
                        </a:cubicBezTo>
                        <a:cubicBezTo>
                          <a:pt x="5682113" y="332968"/>
                          <a:pt x="5612441" y="311885"/>
                          <a:pt x="5721178" y="333632"/>
                        </a:cubicBezTo>
                        <a:cubicBezTo>
                          <a:pt x="5737831" y="336963"/>
                          <a:pt x="5753896" y="342951"/>
                          <a:pt x="5770605" y="345989"/>
                        </a:cubicBezTo>
                        <a:cubicBezTo>
                          <a:pt x="5847341" y="359941"/>
                          <a:pt x="5850576" y="353626"/>
                          <a:pt x="5918887" y="370703"/>
                        </a:cubicBezTo>
                        <a:cubicBezTo>
                          <a:pt x="5931523" y="373862"/>
                          <a:pt x="5944099" y="377669"/>
                          <a:pt x="5955957" y="383059"/>
                        </a:cubicBezTo>
                        <a:cubicBezTo>
                          <a:pt x="5989496" y="398304"/>
                          <a:pt x="6021860" y="416010"/>
                          <a:pt x="6054811" y="432486"/>
                        </a:cubicBezTo>
                        <a:cubicBezTo>
                          <a:pt x="6071287" y="440724"/>
                          <a:pt x="6088911" y="446982"/>
                          <a:pt x="6104238" y="457200"/>
                        </a:cubicBezTo>
                        <a:cubicBezTo>
                          <a:pt x="6116595" y="465438"/>
                          <a:pt x="6127737" y="475882"/>
                          <a:pt x="6141308" y="481913"/>
                        </a:cubicBezTo>
                        <a:cubicBezTo>
                          <a:pt x="6165113" y="492493"/>
                          <a:pt x="6190735" y="498389"/>
                          <a:pt x="6215449" y="506627"/>
                        </a:cubicBezTo>
                        <a:cubicBezTo>
                          <a:pt x="6250786" y="518406"/>
                          <a:pt x="6263148" y="523581"/>
                          <a:pt x="6301946" y="531340"/>
                        </a:cubicBezTo>
                        <a:cubicBezTo>
                          <a:pt x="6326514" y="536253"/>
                          <a:pt x="6351373" y="539578"/>
                          <a:pt x="6376087" y="543697"/>
                        </a:cubicBezTo>
                        <a:cubicBezTo>
                          <a:pt x="6444552" y="566519"/>
                          <a:pt x="6427647" y="562587"/>
                          <a:pt x="6536724" y="580767"/>
                        </a:cubicBezTo>
                        <a:cubicBezTo>
                          <a:pt x="6598558" y="591073"/>
                          <a:pt x="6633765" y="597531"/>
                          <a:pt x="6697362" y="605481"/>
                        </a:cubicBezTo>
                        <a:cubicBezTo>
                          <a:pt x="6734372" y="610107"/>
                          <a:pt x="6771503" y="613719"/>
                          <a:pt x="6808573" y="617838"/>
                        </a:cubicBezTo>
                        <a:cubicBezTo>
                          <a:pt x="6920111" y="645721"/>
                          <a:pt x="6784181" y="614084"/>
                          <a:pt x="6969211" y="642551"/>
                        </a:cubicBezTo>
                        <a:cubicBezTo>
                          <a:pt x="6985996" y="645133"/>
                          <a:pt x="7001786" y="652802"/>
                          <a:pt x="7018638" y="654908"/>
                        </a:cubicBezTo>
                        <a:cubicBezTo>
                          <a:pt x="7064410" y="660630"/>
                          <a:pt x="7304084" y="677062"/>
                          <a:pt x="7339914" y="679621"/>
                        </a:cubicBezTo>
                        <a:cubicBezTo>
                          <a:pt x="7419250" y="706067"/>
                          <a:pt x="7367135" y="694198"/>
                          <a:pt x="7512908" y="679621"/>
                        </a:cubicBezTo>
                        <a:cubicBezTo>
                          <a:pt x="7550021" y="675910"/>
                          <a:pt x="7586974" y="670642"/>
                          <a:pt x="7624119" y="667265"/>
                        </a:cubicBezTo>
                        <a:cubicBezTo>
                          <a:pt x="7722908" y="658284"/>
                          <a:pt x="7822834" y="658859"/>
                          <a:pt x="7920681" y="642551"/>
                        </a:cubicBezTo>
                        <a:cubicBezTo>
                          <a:pt x="7945395" y="638432"/>
                          <a:pt x="7970019" y="633737"/>
                          <a:pt x="7994822" y="630194"/>
                        </a:cubicBezTo>
                        <a:cubicBezTo>
                          <a:pt x="8027696" y="625498"/>
                          <a:pt x="8060854" y="622887"/>
                          <a:pt x="8093676" y="617838"/>
                        </a:cubicBezTo>
                        <a:cubicBezTo>
                          <a:pt x="8130085" y="612237"/>
                          <a:pt x="8229984" y="588877"/>
                          <a:pt x="8254314" y="580767"/>
                        </a:cubicBezTo>
                        <a:cubicBezTo>
                          <a:pt x="8279027" y="572529"/>
                          <a:pt x="8304267" y="565729"/>
                          <a:pt x="8328454" y="556054"/>
                        </a:cubicBezTo>
                        <a:cubicBezTo>
                          <a:pt x="8369405" y="539673"/>
                          <a:pt x="8422068" y="517205"/>
                          <a:pt x="8464378" y="506627"/>
                        </a:cubicBezTo>
                        <a:cubicBezTo>
                          <a:pt x="8588495" y="475597"/>
                          <a:pt x="8531017" y="492652"/>
                          <a:pt x="8637373" y="457200"/>
                        </a:cubicBezTo>
                        <a:cubicBezTo>
                          <a:pt x="8649730" y="453081"/>
                          <a:pt x="8662349" y="449680"/>
                          <a:pt x="8674443" y="444843"/>
                        </a:cubicBezTo>
                        <a:cubicBezTo>
                          <a:pt x="8715632" y="428367"/>
                          <a:pt x="8754095" y="401690"/>
                          <a:pt x="8798011" y="395416"/>
                        </a:cubicBezTo>
                        <a:lnTo>
                          <a:pt x="8884508" y="383059"/>
                        </a:lnTo>
                        <a:cubicBezTo>
                          <a:pt x="8968262" y="355143"/>
                          <a:pt x="8866079" y="386746"/>
                          <a:pt x="9008076" y="358346"/>
                        </a:cubicBezTo>
                        <a:cubicBezTo>
                          <a:pt x="9062056" y="347550"/>
                          <a:pt x="9034294" y="341369"/>
                          <a:pt x="9094573" y="321276"/>
                        </a:cubicBezTo>
                        <a:cubicBezTo>
                          <a:pt x="9114498" y="314634"/>
                          <a:pt x="9135892" y="313642"/>
                          <a:pt x="9156357" y="308919"/>
                        </a:cubicBezTo>
                        <a:cubicBezTo>
                          <a:pt x="9189453" y="301281"/>
                          <a:pt x="9222989" y="294946"/>
                          <a:pt x="9255211" y="284205"/>
                        </a:cubicBezTo>
                        <a:cubicBezTo>
                          <a:pt x="9308474" y="266450"/>
                          <a:pt x="9321445" y="261073"/>
                          <a:pt x="9391135" y="247135"/>
                        </a:cubicBezTo>
                        <a:cubicBezTo>
                          <a:pt x="9542294" y="216903"/>
                          <a:pt x="9385488" y="250921"/>
                          <a:pt x="9489989" y="222421"/>
                        </a:cubicBezTo>
                        <a:cubicBezTo>
                          <a:pt x="9522758" y="213484"/>
                          <a:pt x="9588843" y="197708"/>
                          <a:pt x="9588843" y="197708"/>
                        </a:cubicBezTo>
                        <a:cubicBezTo>
                          <a:pt x="9696377" y="204429"/>
                          <a:pt x="9765121" y="201942"/>
                          <a:pt x="9860692" y="222421"/>
                        </a:cubicBezTo>
                        <a:cubicBezTo>
                          <a:pt x="9893904" y="229538"/>
                          <a:pt x="9959546" y="247135"/>
                          <a:pt x="9959546" y="247135"/>
                        </a:cubicBezTo>
                        <a:cubicBezTo>
                          <a:pt x="10062519" y="238897"/>
                          <a:pt x="10168247" y="247474"/>
                          <a:pt x="10268465" y="222421"/>
                        </a:cubicBezTo>
                        <a:cubicBezTo>
                          <a:pt x="10358051" y="200026"/>
                          <a:pt x="10300994" y="211755"/>
                          <a:pt x="10441460" y="197708"/>
                        </a:cubicBezTo>
                        <a:cubicBezTo>
                          <a:pt x="10581807" y="203810"/>
                          <a:pt x="10712163" y="204146"/>
                          <a:pt x="10849232" y="222421"/>
                        </a:cubicBezTo>
                        <a:cubicBezTo>
                          <a:pt x="10895816" y="228632"/>
                          <a:pt x="10916397" y="237347"/>
                          <a:pt x="10960443" y="247135"/>
                        </a:cubicBezTo>
                        <a:cubicBezTo>
                          <a:pt x="10980945" y="251691"/>
                          <a:pt x="11001964" y="253966"/>
                          <a:pt x="11022227" y="259492"/>
                        </a:cubicBezTo>
                        <a:cubicBezTo>
                          <a:pt x="11083114" y="276097"/>
                          <a:pt x="11166419" y="312225"/>
                          <a:pt x="11219935" y="333632"/>
                        </a:cubicBezTo>
                        <a:cubicBezTo>
                          <a:pt x="11240530" y="341870"/>
                          <a:pt x="11260200" y="352966"/>
                          <a:pt x="11281719" y="358346"/>
                        </a:cubicBezTo>
                        <a:lnTo>
                          <a:pt x="11331146" y="370703"/>
                        </a:lnTo>
                        <a:cubicBezTo>
                          <a:pt x="11368372" y="395520"/>
                          <a:pt x="11373751" y="401319"/>
                          <a:pt x="11417643" y="420130"/>
                        </a:cubicBezTo>
                        <a:cubicBezTo>
                          <a:pt x="11429615" y="425261"/>
                          <a:pt x="11442357" y="428367"/>
                          <a:pt x="11454714" y="432486"/>
                        </a:cubicBezTo>
                        <a:cubicBezTo>
                          <a:pt x="11537092" y="428367"/>
                          <a:pt x="11619653" y="426980"/>
                          <a:pt x="11701849" y="420130"/>
                        </a:cubicBezTo>
                        <a:cubicBezTo>
                          <a:pt x="11718773" y="418720"/>
                          <a:pt x="11734623" y="411104"/>
                          <a:pt x="11751276" y="407773"/>
                        </a:cubicBezTo>
                        <a:cubicBezTo>
                          <a:pt x="11775844" y="402859"/>
                          <a:pt x="11800848" y="400330"/>
                          <a:pt x="11825416" y="395416"/>
                        </a:cubicBezTo>
                        <a:cubicBezTo>
                          <a:pt x="11842069" y="392085"/>
                          <a:pt x="11858265" y="386743"/>
                          <a:pt x="11874843" y="383059"/>
                        </a:cubicBezTo>
                        <a:cubicBezTo>
                          <a:pt x="11895345" y="378503"/>
                          <a:pt x="11916032" y="374822"/>
                          <a:pt x="11936627" y="370703"/>
                        </a:cubicBezTo>
                        <a:cubicBezTo>
                          <a:pt x="12042854" y="299883"/>
                          <a:pt x="11908458" y="384786"/>
                          <a:pt x="12010768" y="333632"/>
                        </a:cubicBezTo>
                        <a:cubicBezTo>
                          <a:pt x="12024051" y="326991"/>
                          <a:pt x="12034555" y="315560"/>
                          <a:pt x="12047838" y="308919"/>
                        </a:cubicBezTo>
                        <a:cubicBezTo>
                          <a:pt x="12059488" y="303094"/>
                          <a:pt x="12072815" y="301399"/>
                          <a:pt x="12084908" y="296562"/>
                        </a:cubicBezTo>
                        <a:cubicBezTo>
                          <a:pt x="12093460" y="293141"/>
                          <a:pt x="12101384" y="288324"/>
                          <a:pt x="12109622" y="284205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lded Corner 8">
            <a:hlinkClick r:id="rId4" action="ppaction://hlinksldjump"/>
            <a:extLst>
              <a:ext uri="{FF2B5EF4-FFF2-40B4-BE49-F238E27FC236}">
                <a16:creationId xmlns:a16="http://schemas.microsoft.com/office/drawing/2014/main" id="{355DCAA2-4708-EE3B-89A7-DE293FE334F0}"/>
              </a:ext>
            </a:extLst>
          </p:cNvPr>
          <p:cNvSpPr/>
          <p:nvPr/>
        </p:nvSpPr>
        <p:spPr>
          <a:xfrm>
            <a:off x="806991" y="2717074"/>
            <a:ext cx="1959428" cy="1423852"/>
          </a:xfrm>
          <a:prstGeom prst="foldedCorne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>
                <a:solidFill>
                  <a:schemeClr val="tx2"/>
                </a:solidFill>
              </a:rPr>
              <a:t>1960’s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2758FE2-4928-7B8C-A095-EB7BEB3AAF85}"/>
              </a:ext>
            </a:extLst>
          </p:cNvPr>
          <p:cNvCxnSpPr>
            <a:cxnSpLocks/>
          </p:cNvCxnSpPr>
          <p:nvPr/>
        </p:nvCxnSpPr>
        <p:spPr>
          <a:xfrm>
            <a:off x="3626567" y="4495633"/>
            <a:ext cx="0" cy="445223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AE1671D-4E98-819E-A16D-F5AF28F8F7AB}"/>
              </a:ext>
            </a:extLst>
          </p:cNvPr>
          <p:cNvCxnSpPr>
            <a:cxnSpLocks/>
          </p:cNvCxnSpPr>
          <p:nvPr/>
        </p:nvCxnSpPr>
        <p:spPr>
          <a:xfrm>
            <a:off x="11702174" y="4672447"/>
            <a:ext cx="0" cy="278058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C29117A-5011-104E-0529-F1B651A8D683}"/>
              </a:ext>
            </a:extLst>
          </p:cNvPr>
          <p:cNvCxnSpPr>
            <a:cxnSpLocks/>
          </p:cNvCxnSpPr>
          <p:nvPr/>
        </p:nvCxnSpPr>
        <p:spPr>
          <a:xfrm flipV="1">
            <a:off x="1512018" y="4154094"/>
            <a:ext cx="0" cy="289917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Content Placeholder 7" descr="A black and white photo of a rocky shore&#10;&#10;AI-generated content may be incorrect.">
            <a:hlinkClick r:id="rId4" action="ppaction://hlinksldjump"/>
            <a:extLst>
              <a:ext uri="{FF2B5EF4-FFF2-40B4-BE49-F238E27FC236}">
                <a16:creationId xmlns:a16="http://schemas.microsoft.com/office/drawing/2014/main" id="{C8D4F32E-8D94-2CDE-45AF-94596A7B75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42" y="2770363"/>
            <a:ext cx="1900526" cy="1065088"/>
          </a:xfr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2809A5A-AF5C-97EC-8F0B-04B73F923645}"/>
              </a:ext>
            </a:extLst>
          </p:cNvPr>
          <p:cNvGrpSpPr/>
          <p:nvPr/>
        </p:nvGrpSpPr>
        <p:grpSpPr>
          <a:xfrm>
            <a:off x="2226422" y="4950505"/>
            <a:ext cx="1959428" cy="1423852"/>
            <a:chOff x="3937211" y="5033940"/>
            <a:chExt cx="1959428" cy="1423852"/>
          </a:xfrm>
        </p:grpSpPr>
        <p:sp>
          <p:nvSpPr>
            <p:cNvPr id="10" name="Folded Corner 9">
              <a:hlinkClick r:id="rId6" action="ppaction://hlinksldjump"/>
              <a:extLst>
                <a:ext uri="{FF2B5EF4-FFF2-40B4-BE49-F238E27FC236}">
                  <a16:creationId xmlns:a16="http://schemas.microsoft.com/office/drawing/2014/main" id="{CFA61A01-C267-053B-AE76-395E1A58E2B7}"/>
                </a:ext>
              </a:extLst>
            </p:cNvPr>
            <p:cNvSpPr/>
            <p:nvPr/>
          </p:nvSpPr>
          <p:spPr>
            <a:xfrm>
              <a:off x="3937211" y="5033940"/>
              <a:ext cx="1959428" cy="1423852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>
                  <a:solidFill>
                    <a:schemeClr val="tx2"/>
                  </a:solidFill>
                </a:rPr>
                <a:t>1973</a:t>
              </a:r>
            </a:p>
          </p:txBody>
        </p:sp>
        <p:pic>
          <p:nvPicPr>
            <p:cNvPr id="40" name="Picture 39">
              <a:hlinkClick r:id="rId6" action="ppaction://hlinksldjump"/>
              <a:extLst>
                <a:ext uri="{FF2B5EF4-FFF2-40B4-BE49-F238E27FC236}">
                  <a16:creationId xmlns:a16="http://schemas.microsoft.com/office/drawing/2014/main" id="{D346E7FD-5A8C-68A4-615D-F150F26436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11846" b="7075"/>
            <a:stretch>
              <a:fillRect/>
            </a:stretch>
          </p:blipFill>
          <p:spPr>
            <a:xfrm>
              <a:off x="3999735" y="5082028"/>
              <a:ext cx="1834378" cy="1057163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C4E4B8F-105E-6DF9-FAFB-266EA6365C0F}"/>
              </a:ext>
            </a:extLst>
          </p:cNvPr>
          <p:cNvGrpSpPr/>
          <p:nvPr/>
        </p:nvGrpSpPr>
        <p:grpSpPr>
          <a:xfrm>
            <a:off x="3339741" y="2367364"/>
            <a:ext cx="1959428" cy="1895680"/>
            <a:chOff x="4822151" y="2778133"/>
            <a:chExt cx="1959428" cy="1895680"/>
          </a:xfrm>
        </p:grpSpPr>
        <p:sp>
          <p:nvSpPr>
            <p:cNvPr id="11" name="Folded Corner 10">
              <a:hlinkClick r:id="rId8" action="ppaction://hlinksldjump"/>
              <a:extLst>
                <a:ext uri="{FF2B5EF4-FFF2-40B4-BE49-F238E27FC236}">
                  <a16:creationId xmlns:a16="http://schemas.microsoft.com/office/drawing/2014/main" id="{44E8B7A5-ECA7-717E-D131-ECFEC5EB3D56}"/>
                </a:ext>
              </a:extLst>
            </p:cNvPr>
            <p:cNvSpPr/>
            <p:nvPr/>
          </p:nvSpPr>
          <p:spPr>
            <a:xfrm>
              <a:off x="4822151" y="2778133"/>
              <a:ext cx="1959428" cy="1423852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>
                  <a:solidFill>
                    <a:schemeClr val="tx2"/>
                  </a:solidFill>
                </a:rPr>
                <a:t>1975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5E84D7DF-E563-9D78-96FF-9A558907A911}"/>
                </a:ext>
              </a:extLst>
            </p:cNvPr>
            <p:cNvCxnSpPr>
              <a:cxnSpLocks/>
              <a:stCxn id="7" idx="58"/>
            </p:cNvCxnSpPr>
            <p:nvPr/>
          </p:nvCxnSpPr>
          <p:spPr>
            <a:xfrm flipV="1">
              <a:off x="6096000" y="4201985"/>
              <a:ext cx="0" cy="471828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Picture 40">
              <a:hlinkClick r:id="rId8" action="ppaction://hlinksldjump"/>
              <a:extLst>
                <a:ext uri="{FF2B5EF4-FFF2-40B4-BE49-F238E27FC236}">
                  <a16:creationId xmlns:a16="http://schemas.microsoft.com/office/drawing/2014/main" id="{1CF8F69C-4537-ED26-96FF-BC1B6B28A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t="10762" b="10427"/>
            <a:stretch>
              <a:fillRect/>
            </a:stretch>
          </p:blipFill>
          <p:spPr>
            <a:xfrm>
              <a:off x="4892777" y="2886075"/>
              <a:ext cx="1818176" cy="997309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994AF59-CA18-7687-347C-6B1CD03A4938}"/>
              </a:ext>
            </a:extLst>
          </p:cNvPr>
          <p:cNvGrpSpPr/>
          <p:nvPr/>
        </p:nvGrpSpPr>
        <p:grpSpPr>
          <a:xfrm>
            <a:off x="5928192" y="4835941"/>
            <a:ext cx="1959428" cy="1862627"/>
            <a:chOff x="7040043" y="4880271"/>
            <a:chExt cx="1959428" cy="1862627"/>
          </a:xfrm>
        </p:grpSpPr>
        <p:sp>
          <p:nvSpPr>
            <p:cNvPr id="12" name="Folded Corner 11">
              <a:hlinkClick r:id="rId10" action="ppaction://hlinksldjump"/>
              <a:extLst>
                <a:ext uri="{FF2B5EF4-FFF2-40B4-BE49-F238E27FC236}">
                  <a16:creationId xmlns:a16="http://schemas.microsoft.com/office/drawing/2014/main" id="{2727B7CA-D1A8-BE72-8490-2FFEE9710EEB}"/>
                </a:ext>
              </a:extLst>
            </p:cNvPr>
            <p:cNvSpPr/>
            <p:nvPr/>
          </p:nvSpPr>
          <p:spPr>
            <a:xfrm>
              <a:off x="7040043" y="5319046"/>
              <a:ext cx="1959428" cy="1423852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>
                  <a:solidFill>
                    <a:schemeClr val="tx2"/>
                  </a:solidFill>
                </a:rPr>
                <a:t>1980’s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786C221-A6A0-E7C9-989C-459D33C61B3F}"/>
                </a:ext>
              </a:extLst>
            </p:cNvPr>
            <p:cNvCxnSpPr>
              <a:cxnSpLocks/>
            </p:cNvCxnSpPr>
            <p:nvPr/>
          </p:nvCxnSpPr>
          <p:spPr>
            <a:xfrm>
              <a:off x="7834382" y="4880271"/>
              <a:ext cx="0" cy="438775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41">
              <a:hlinkClick r:id="rId10" action="ppaction://hlinksldjump"/>
              <a:extLst>
                <a:ext uri="{FF2B5EF4-FFF2-40B4-BE49-F238E27FC236}">
                  <a16:creationId xmlns:a16="http://schemas.microsoft.com/office/drawing/2014/main" id="{7ECAD974-48A2-FFEA-37D7-5241B5D92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45891" b="19239"/>
            <a:stretch>
              <a:fillRect/>
            </a:stretch>
          </p:blipFill>
          <p:spPr>
            <a:xfrm>
              <a:off x="7123327" y="5365334"/>
              <a:ext cx="1792860" cy="1092458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212490C-3585-16AD-FBAD-412AA2669E2F}"/>
              </a:ext>
            </a:extLst>
          </p:cNvPr>
          <p:cNvGrpSpPr/>
          <p:nvPr/>
        </p:nvGrpSpPr>
        <p:grpSpPr>
          <a:xfrm>
            <a:off x="8240158" y="2757656"/>
            <a:ext cx="1959428" cy="1895680"/>
            <a:chOff x="8313106" y="2697563"/>
            <a:chExt cx="1959428" cy="1895680"/>
          </a:xfrm>
        </p:grpSpPr>
        <p:sp>
          <p:nvSpPr>
            <p:cNvPr id="13" name="Folded Corner 12">
              <a:hlinkClick r:id="rId12" action="ppaction://hlinksldjump"/>
              <a:extLst>
                <a:ext uri="{FF2B5EF4-FFF2-40B4-BE49-F238E27FC236}">
                  <a16:creationId xmlns:a16="http://schemas.microsoft.com/office/drawing/2014/main" id="{E0C9ADBF-9015-D190-E888-62B5FC8B316D}"/>
                </a:ext>
              </a:extLst>
            </p:cNvPr>
            <p:cNvSpPr/>
            <p:nvPr/>
          </p:nvSpPr>
          <p:spPr>
            <a:xfrm>
              <a:off x="8313106" y="2697563"/>
              <a:ext cx="1959428" cy="1423852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>
                  <a:solidFill>
                    <a:schemeClr val="tx2"/>
                  </a:solidFill>
                </a:rPr>
                <a:t>1991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D747A31-33AF-2749-D8FB-C439FECDEB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40698" y="4121415"/>
              <a:ext cx="0" cy="471828"/>
            </a:xfrm>
            <a:prstGeom prst="straightConnector1">
              <a:avLst/>
            </a:prstGeom>
            <a:ln w="38100">
              <a:solidFill>
                <a:schemeClr val="bg1">
                  <a:lumMod val="8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3" name="Picture 42">
              <a:hlinkClick r:id="rId12" action="ppaction://hlinksldjump"/>
              <a:extLst>
                <a:ext uri="{FF2B5EF4-FFF2-40B4-BE49-F238E27FC236}">
                  <a16:creationId xmlns:a16="http://schemas.microsoft.com/office/drawing/2014/main" id="{315B76A1-917A-1AC7-D9B7-6A40020AA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354727" y="2743200"/>
              <a:ext cx="1876927" cy="1092251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561A5D6-BDF4-183F-6A31-B993DACD51E2}"/>
              </a:ext>
            </a:extLst>
          </p:cNvPr>
          <p:cNvGrpSpPr/>
          <p:nvPr/>
        </p:nvGrpSpPr>
        <p:grpSpPr>
          <a:xfrm>
            <a:off x="10051516" y="4953452"/>
            <a:ext cx="1959428" cy="1423852"/>
            <a:chOff x="10051516" y="4953452"/>
            <a:chExt cx="1959428" cy="1423852"/>
          </a:xfrm>
        </p:grpSpPr>
        <p:sp>
          <p:nvSpPr>
            <p:cNvPr id="14" name="Folded Corner 13">
              <a:hlinkClick r:id="rId14" action="ppaction://hlinksldjump"/>
              <a:extLst>
                <a:ext uri="{FF2B5EF4-FFF2-40B4-BE49-F238E27FC236}">
                  <a16:creationId xmlns:a16="http://schemas.microsoft.com/office/drawing/2014/main" id="{91198D32-CE55-F3FF-21F8-52F13400ABAF}"/>
                </a:ext>
              </a:extLst>
            </p:cNvPr>
            <p:cNvSpPr/>
            <p:nvPr/>
          </p:nvSpPr>
          <p:spPr>
            <a:xfrm>
              <a:off x="10051516" y="4953452"/>
              <a:ext cx="1959428" cy="1423852"/>
            </a:xfrm>
            <a:prstGeom prst="foldedCorner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>
                  <a:solidFill>
                    <a:schemeClr val="tx2"/>
                  </a:solidFill>
                </a:rPr>
                <a:t>2008 - now</a:t>
              </a:r>
            </a:p>
          </p:txBody>
        </p:sp>
        <p:pic>
          <p:nvPicPr>
            <p:cNvPr id="44" name="Picture 43">
              <a:hlinkClick r:id="rId14" action="ppaction://hlinksldjump"/>
              <a:extLst>
                <a:ext uri="{FF2B5EF4-FFF2-40B4-BE49-F238E27FC236}">
                  <a16:creationId xmlns:a16="http://schemas.microsoft.com/office/drawing/2014/main" id="{7AD9A7E5-718E-E5EB-2629-EC2813945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111355" y="5004979"/>
              <a:ext cx="1839749" cy="1112694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B34BC36-9AF4-2C14-CEAB-A75814806B32}"/>
              </a:ext>
            </a:extLst>
          </p:cNvPr>
          <p:cNvGrpSpPr/>
          <p:nvPr/>
        </p:nvGrpSpPr>
        <p:grpSpPr>
          <a:xfrm>
            <a:off x="118157" y="5772696"/>
            <a:ext cx="1920840" cy="883704"/>
            <a:chOff x="486541" y="5308375"/>
            <a:chExt cx="1920840" cy="883704"/>
          </a:xfrm>
        </p:grpSpPr>
        <p:sp>
          <p:nvSpPr>
            <p:cNvPr id="16" name="Rechteck: abgerundete Ecken 4">
              <a:hlinkClick r:id="rId16" action="ppaction://hlinksldjump"/>
              <a:extLst>
                <a:ext uri="{FF2B5EF4-FFF2-40B4-BE49-F238E27FC236}">
                  <a16:creationId xmlns:a16="http://schemas.microsoft.com/office/drawing/2014/main" id="{E35A61FE-4A24-788D-62C8-CC95A0BD4959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Sprechblase: rechteckig mit abgerundeten Ecken 6">
              <a:hlinkClick r:id="rId16" action="ppaction://hlinksldjump"/>
              <a:extLst>
                <a:ext uri="{FF2B5EF4-FFF2-40B4-BE49-F238E27FC236}">
                  <a16:creationId xmlns:a16="http://schemas.microsoft.com/office/drawing/2014/main" id="{D9228C31-28DD-09EE-4ACA-83C612E62EAF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map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26" name="Interaktive Schaltfläche: Zurückkehren 7">
              <a:hlinkClick r:id="rId16" action="ppaction://hlinksldjump" highlightClick="1"/>
              <a:extLst>
                <a:ext uri="{FF2B5EF4-FFF2-40B4-BE49-F238E27FC236}">
                  <a16:creationId xmlns:a16="http://schemas.microsoft.com/office/drawing/2014/main" id="{20CDB03E-1CA0-ED21-772A-13B3019E7913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4244632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2377EB-ED39-49D6-31CA-CE8711FA4C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038" y="1684799"/>
            <a:ext cx="5338649" cy="3688126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After marble had been mined here for at least 30 years – giving the village its name – geological exploration in the 1960’s finds a remarkable occurrence of Lead and Zink. The deposit is called Den Sorte Engel (Back Angel) after a characteristic outcrop of dark sediments in the cliffs.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Click the pictures on the right for more information about Black Angel’s geology and ore.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2E1F987-0ECD-AF28-739B-BB3722B1B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Maarmorilik</a:t>
            </a:r>
            <a:r>
              <a:rPr lang="en-US" dirty="0"/>
              <a:t>, 1960’s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9A01E7-2329-F43F-1803-AFEF1ECE1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Geological Exploration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9FA23B-D79C-9C9F-8966-6A93DBA82A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91" t="1127" r="1935" b="48305"/>
          <a:stretch>
            <a:fillRect/>
          </a:stretch>
        </p:blipFill>
        <p:spPr>
          <a:xfrm>
            <a:off x="6292645" y="0"/>
            <a:ext cx="5899355" cy="30873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24B340-266A-4133-3A03-AD012A0713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213" b="16892"/>
          <a:stretch>
            <a:fillRect/>
          </a:stretch>
        </p:blipFill>
        <p:spPr>
          <a:xfrm>
            <a:off x="6292644" y="3087329"/>
            <a:ext cx="5899356" cy="282337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9D0B0BC-8E4E-E9FC-FB8A-07F08340B8A6}"/>
              </a:ext>
            </a:extLst>
          </p:cNvPr>
          <p:cNvGrpSpPr/>
          <p:nvPr/>
        </p:nvGrpSpPr>
        <p:grpSpPr>
          <a:xfrm>
            <a:off x="1121522" y="5468850"/>
            <a:ext cx="1920840" cy="883704"/>
            <a:chOff x="486541" y="5308375"/>
            <a:chExt cx="1920840" cy="883704"/>
          </a:xfrm>
        </p:grpSpPr>
        <p:sp>
          <p:nvSpPr>
            <p:cNvPr id="8" name="Rechteck: abgerundete Ecken 4">
              <a:hlinkClick r:id="rId4" action="ppaction://hlinksldjump"/>
              <a:extLst>
                <a:ext uri="{FF2B5EF4-FFF2-40B4-BE49-F238E27FC236}">
                  <a16:creationId xmlns:a16="http://schemas.microsoft.com/office/drawing/2014/main" id="{F4349153-FFC9-FBFE-7DD6-4C6C5F74496D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Sprechblase: rechteckig mit abgerundeten Ecken 6">
              <a:hlinkClick r:id="rId4" action="ppaction://hlinksldjump"/>
              <a:extLst>
                <a:ext uri="{FF2B5EF4-FFF2-40B4-BE49-F238E27FC236}">
                  <a16:creationId xmlns:a16="http://schemas.microsoft.com/office/drawing/2014/main" id="{00E09BAB-E4AB-EF90-1264-FA61D7924F10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timeline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10" name="Interaktive Schaltfläche: Zurückkehren 7">
              <a:hlinkClick r:id="rId4" action="ppaction://hlinksldjump" highlightClick="1"/>
              <a:extLst>
                <a:ext uri="{FF2B5EF4-FFF2-40B4-BE49-F238E27FC236}">
                  <a16:creationId xmlns:a16="http://schemas.microsoft.com/office/drawing/2014/main" id="{29047780-71B6-7D18-4E54-580D8026E0EC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4E2FA2F7-DC06-6B7E-2F0A-8D3ABF5A0AA5}"/>
              </a:ext>
            </a:extLst>
          </p:cNvPr>
          <p:cNvSpPr txBox="1"/>
          <p:nvPr/>
        </p:nvSpPr>
        <p:spPr>
          <a:xfrm>
            <a:off x="6236192" y="5910702"/>
            <a:ext cx="5955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Top: map of deposit zones (red). Bottom: </a:t>
            </a:r>
            <a:r>
              <a:rPr lang="en-US" sz="1200" dirty="0" err="1"/>
              <a:t>Sulphidic</a:t>
            </a:r>
            <a:r>
              <a:rPr lang="en-US" sz="1200" dirty="0"/>
              <a:t> ore minerals oxidize at outcrop, creating a characteristic red staining.</a:t>
            </a:r>
          </a:p>
        </p:txBody>
      </p:sp>
    </p:spTree>
    <p:extLst>
      <p:ext uri="{BB962C8B-B14F-4D97-AF65-F5344CB8AC3E}">
        <p14:creationId xmlns:p14="http://schemas.microsoft.com/office/powerpoint/2010/main" val="182415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E445F6A-1FE7-1700-3466-9C18A56B86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038" y="1684800"/>
            <a:ext cx="11484000" cy="2441630"/>
          </a:xfrm>
        </p:spPr>
        <p:txBody>
          <a:bodyPr/>
          <a:lstStyle/>
          <a:p>
            <a:r>
              <a:rPr lang="en-US" dirty="0"/>
              <a:t>Deposit was formed by limestone sediments and metal-enriched fluids in an ancient sea (ca. 2 Ba ago)</a:t>
            </a:r>
          </a:p>
          <a:p>
            <a:r>
              <a:rPr lang="en-US" dirty="0"/>
              <a:t>Tectonics later folded and thickened metal-rich layers and turned the limestone into marble</a:t>
            </a:r>
          </a:p>
          <a:p>
            <a:r>
              <a:rPr lang="en-US" dirty="0"/>
              <a:t>Ore now occurs as</a:t>
            </a:r>
            <a:r>
              <a:rPr lang="en-US" b="1" dirty="0"/>
              <a:t> lens-shaped bodies</a:t>
            </a:r>
            <a:r>
              <a:rPr lang="en-US" dirty="0"/>
              <a:t> inside the mountain</a:t>
            </a:r>
          </a:p>
          <a:p>
            <a:r>
              <a:rPr lang="en-US" dirty="0"/>
              <a:t>The ore consists mainly of the minerals </a:t>
            </a:r>
            <a:r>
              <a:rPr lang="en-US" b="1" dirty="0"/>
              <a:t>sphalerite (zinc)</a:t>
            </a:r>
            <a:r>
              <a:rPr lang="en-US" dirty="0"/>
              <a:t> and </a:t>
            </a:r>
            <a:r>
              <a:rPr lang="en-US" b="1" dirty="0"/>
              <a:t>galena (lead)</a:t>
            </a:r>
            <a:r>
              <a:rPr lang="en-US" dirty="0"/>
              <a:t>, with silver as a valuable by-product</a:t>
            </a:r>
          </a:p>
          <a:p>
            <a:r>
              <a:rPr lang="en-US" dirty="0"/>
              <a:t>Black Angel was exceptional because of </a:t>
            </a:r>
            <a:r>
              <a:rPr lang="en-US" b="1" dirty="0"/>
              <a:t>very high metal grades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AE3434-8167-EF1D-3D90-32075FA0B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mine here? - Black Angel’s geology and ore</a:t>
            </a:r>
          </a:p>
        </p:txBody>
      </p:sp>
      <p:sp>
        <p:nvSpPr>
          <p:cNvPr id="6" name="Titel 6">
            <a:extLst>
              <a:ext uri="{FF2B5EF4-FFF2-40B4-BE49-F238E27FC236}">
                <a16:creationId xmlns:a16="http://schemas.microsoft.com/office/drawing/2014/main" id="{734ED98F-295E-0D81-7975-3E1259B02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Maarmorilik</a:t>
            </a:r>
            <a:r>
              <a:rPr lang="en-US" dirty="0"/>
              <a:t>, 1960’s</a:t>
            </a:r>
            <a:endParaRPr lang="de-DE" dirty="0"/>
          </a:p>
        </p:txBody>
      </p:sp>
      <p:pic>
        <p:nvPicPr>
          <p:cNvPr id="13" name="Picture 12">
            <a:hlinkClick r:id="rId2" action="ppaction://hlinksldjump"/>
            <a:extLst>
              <a:ext uri="{FF2B5EF4-FFF2-40B4-BE49-F238E27FC236}">
                <a16:creationId xmlns:a16="http://schemas.microsoft.com/office/drawing/2014/main" id="{5EBDA721-EB4B-598D-B258-2D48ED985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801" y="4222432"/>
            <a:ext cx="2527200" cy="1684800"/>
          </a:xfrm>
          <a:prstGeom prst="rect">
            <a:avLst/>
          </a:prstGeom>
        </p:spPr>
      </p:pic>
      <p:pic>
        <p:nvPicPr>
          <p:cNvPr id="14" name="Picture 13">
            <a:hlinkClick r:id="rId4" action="ppaction://hlinksldjump"/>
            <a:extLst>
              <a:ext uri="{FF2B5EF4-FFF2-40B4-BE49-F238E27FC236}">
                <a16:creationId xmlns:a16="http://schemas.microsoft.com/office/drawing/2014/main" id="{7A04A059-D16C-126A-8E0F-DA6851FB23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8664" y="4245776"/>
            <a:ext cx="2527200" cy="1684800"/>
          </a:xfrm>
          <a:prstGeom prst="rect">
            <a:avLst/>
          </a:prstGeom>
        </p:spPr>
      </p:pic>
      <p:pic>
        <p:nvPicPr>
          <p:cNvPr id="15" name="Picture 14">
            <a:hlinkClick r:id="rId6" action="ppaction://hlinksldjump"/>
            <a:extLst>
              <a:ext uri="{FF2B5EF4-FFF2-40B4-BE49-F238E27FC236}">
                <a16:creationId xmlns:a16="http://schemas.microsoft.com/office/drawing/2014/main" id="{FE2AF0E7-B304-EC9A-973D-5EBE364F68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2368" y="4126429"/>
            <a:ext cx="2119336" cy="187680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0191D6D-C9FA-61EE-0660-831520456F5E}"/>
              </a:ext>
            </a:extLst>
          </p:cNvPr>
          <p:cNvSpPr txBox="1"/>
          <p:nvPr/>
        </p:nvSpPr>
        <p:spPr>
          <a:xfrm>
            <a:off x="3078105" y="5832688"/>
            <a:ext cx="1564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Galena (Pb)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63A22F-D89D-9FF0-125C-83B0149A89A3}"/>
              </a:ext>
            </a:extLst>
          </p:cNvPr>
          <p:cNvSpPr txBox="1"/>
          <p:nvPr/>
        </p:nvSpPr>
        <p:spPr>
          <a:xfrm>
            <a:off x="5480165" y="5832688"/>
            <a:ext cx="1709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Spahlerite</a:t>
            </a:r>
            <a:r>
              <a:rPr lang="en-US" dirty="0"/>
              <a:t> (Zn)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ACC39E-C5CF-05CC-F929-EDE2D72655D9}"/>
              </a:ext>
            </a:extLst>
          </p:cNvPr>
          <p:cNvSpPr txBox="1"/>
          <p:nvPr/>
        </p:nvSpPr>
        <p:spPr>
          <a:xfrm>
            <a:off x="7549079" y="5832688"/>
            <a:ext cx="1690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Acanthite</a:t>
            </a:r>
            <a:r>
              <a:rPr lang="en-US" dirty="0"/>
              <a:t> (Ag)</a:t>
            </a:r>
          </a:p>
        </p:txBody>
      </p:sp>
      <p:sp>
        <p:nvSpPr>
          <p:cNvPr id="19" name="Oval Callout 18">
            <a:extLst>
              <a:ext uri="{FF2B5EF4-FFF2-40B4-BE49-F238E27FC236}">
                <a16:creationId xmlns:a16="http://schemas.microsoft.com/office/drawing/2014/main" id="{FBB98DC2-106F-8784-9856-084CD2EBBEB6}"/>
              </a:ext>
            </a:extLst>
          </p:cNvPr>
          <p:cNvSpPr/>
          <p:nvPr/>
        </p:nvSpPr>
        <p:spPr>
          <a:xfrm>
            <a:off x="8748310" y="3764499"/>
            <a:ext cx="2593768" cy="1285461"/>
          </a:xfrm>
          <a:prstGeom prst="wedgeEllipseCallou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Click the minerals for more info about the valuable metals contained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AD799A6-BEBF-1D8B-F348-CAB3234EF250}"/>
              </a:ext>
            </a:extLst>
          </p:cNvPr>
          <p:cNvGrpSpPr/>
          <p:nvPr/>
        </p:nvGrpSpPr>
        <p:grpSpPr>
          <a:xfrm>
            <a:off x="650812" y="5488724"/>
            <a:ext cx="1920840" cy="883704"/>
            <a:chOff x="486541" y="5308375"/>
            <a:chExt cx="1920840" cy="883704"/>
          </a:xfrm>
        </p:grpSpPr>
        <p:sp>
          <p:nvSpPr>
            <p:cNvPr id="9" name="Rechteck: abgerundete Ecken 4">
              <a:hlinkClick r:id="rId8" action="ppaction://hlinksldjump"/>
              <a:extLst>
                <a:ext uri="{FF2B5EF4-FFF2-40B4-BE49-F238E27FC236}">
                  <a16:creationId xmlns:a16="http://schemas.microsoft.com/office/drawing/2014/main" id="{89775186-89CB-3862-0889-F70BA5C08C71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Sprechblase: rechteckig mit abgerundeten Ecken 6">
              <a:hlinkClick r:id="rId8" action="ppaction://hlinksldjump"/>
              <a:extLst>
                <a:ext uri="{FF2B5EF4-FFF2-40B4-BE49-F238E27FC236}">
                  <a16:creationId xmlns:a16="http://schemas.microsoft.com/office/drawing/2014/main" id="{3833C2B3-63CD-AB03-960E-8273B6421461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timeline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11" name="Interaktive Schaltfläche: Zurückkehren 7">
              <a:hlinkClick r:id="rId8" action="ppaction://hlinksldjump" highlightClick="1"/>
              <a:extLst>
                <a:ext uri="{FF2B5EF4-FFF2-40B4-BE49-F238E27FC236}">
                  <a16:creationId xmlns:a16="http://schemas.microsoft.com/office/drawing/2014/main" id="{DB9A95A3-8C0F-5F5C-AC3E-545712EA38AD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865520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B7ED292-D269-ABA9-BAEB-8D2CDECDC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2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E2551B28-F9D0-78B8-BE39-16EA7AB23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00" y="201600"/>
            <a:ext cx="11484000" cy="543600"/>
          </a:xfrm>
        </p:spPr>
        <p:txBody>
          <a:bodyPr/>
          <a:lstStyle/>
          <a:p>
            <a:r>
              <a:rPr lang="en-US" dirty="0"/>
              <a:t>Black Angel Mine, 1973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DBF359F-7F17-7B81-8EBC-E20956DCD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Mining begins after permission</a:t>
            </a:r>
            <a:br>
              <a:rPr lang="en-US" dirty="0"/>
            </a:br>
            <a:r>
              <a:rPr lang="en-US" dirty="0"/>
              <a:t>was granted (1971)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274ACAF-3323-581C-A823-9D9B1085739F}"/>
              </a:ext>
            </a:extLst>
          </p:cNvPr>
          <p:cNvSpPr/>
          <p:nvPr/>
        </p:nvSpPr>
        <p:spPr>
          <a:xfrm rot="19911115">
            <a:off x="59515" y="3746460"/>
            <a:ext cx="4549502" cy="1352739"/>
          </a:xfr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loud Callout 3">
            <a:hlinkClick r:id="rId5" action="ppaction://hlinksldjump"/>
            <a:extLst>
              <a:ext uri="{FF2B5EF4-FFF2-40B4-BE49-F238E27FC236}">
                <a16:creationId xmlns:a16="http://schemas.microsoft.com/office/drawing/2014/main" id="{96131572-1CA0-9516-1831-D0AD510292A2}"/>
              </a:ext>
            </a:extLst>
          </p:cNvPr>
          <p:cNvSpPr/>
          <p:nvPr/>
        </p:nvSpPr>
        <p:spPr>
          <a:xfrm>
            <a:off x="3886641" y="3959121"/>
            <a:ext cx="2209359" cy="927415"/>
          </a:xfrm>
          <a:prstGeom prst="cloudCallout">
            <a:avLst>
              <a:gd name="adj1" fmla="val 18982"/>
              <a:gd name="adj2" fmla="val -166708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How was ore extracted?</a:t>
            </a:r>
          </a:p>
        </p:txBody>
      </p:sp>
    </p:spTree>
    <p:extLst>
      <p:ext uri="{BB962C8B-B14F-4D97-AF65-F5344CB8AC3E}">
        <p14:creationId xmlns:p14="http://schemas.microsoft.com/office/powerpoint/2010/main" val="2268617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CBED24-9DED-A864-14DE-1BD4B6AB2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86F519A-AF77-F218-0BE1-8EAC45B7D3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2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8E5202DE-38DE-15C1-E53A-DB5234F2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00" y="201600"/>
            <a:ext cx="11484000" cy="543600"/>
          </a:xfrm>
        </p:spPr>
        <p:txBody>
          <a:bodyPr/>
          <a:lstStyle/>
          <a:p>
            <a:r>
              <a:rPr lang="en-US" dirty="0"/>
              <a:t>Black Angel Mine, 1973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FEB26C4-22A6-0385-D044-AD2ED4FBE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Mining begins after permission</a:t>
            </a:r>
            <a:br>
              <a:rPr lang="en-US" dirty="0"/>
            </a:br>
            <a:r>
              <a:rPr lang="en-US" dirty="0"/>
              <a:t>was granted (1971)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047CC2A-67CF-91A5-F64C-2E6534E61239}"/>
              </a:ext>
            </a:extLst>
          </p:cNvPr>
          <p:cNvSpPr/>
          <p:nvPr/>
        </p:nvSpPr>
        <p:spPr>
          <a:xfrm rot="19911115">
            <a:off x="59515" y="3746460"/>
            <a:ext cx="4549502" cy="1352739"/>
          </a:xfr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loud Callout 2">
            <a:hlinkClick r:id="rId5" action="ppaction://hlinksldjump"/>
            <a:extLst>
              <a:ext uri="{FF2B5EF4-FFF2-40B4-BE49-F238E27FC236}">
                <a16:creationId xmlns:a16="http://schemas.microsoft.com/office/drawing/2014/main" id="{F46B5C28-9CCF-BD12-B50D-5C403B87ACA0}"/>
              </a:ext>
            </a:extLst>
          </p:cNvPr>
          <p:cNvSpPr/>
          <p:nvPr/>
        </p:nvSpPr>
        <p:spPr>
          <a:xfrm>
            <a:off x="1321850" y="1944586"/>
            <a:ext cx="2024832" cy="1880019"/>
          </a:xfrm>
          <a:prstGeom prst="cloudCallout">
            <a:avLst>
              <a:gd name="adj1" fmla="val 45477"/>
              <a:gd name="adj2" fmla="val 61884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How was extracted ore transported?</a:t>
            </a:r>
          </a:p>
        </p:txBody>
      </p:sp>
    </p:spTree>
    <p:extLst>
      <p:ext uri="{BB962C8B-B14F-4D97-AF65-F5344CB8AC3E}">
        <p14:creationId xmlns:p14="http://schemas.microsoft.com/office/powerpoint/2010/main" val="4111929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C723965-5E51-B518-4EEC-AEAC20158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831" y="473400"/>
            <a:ext cx="4528999" cy="3244656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DD370D-16D4-0AC9-629A-1927B33940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038" y="1684800"/>
            <a:ext cx="11484000" cy="2857129"/>
          </a:xfrm>
        </p:spPr>
        <p:txBody>
          <a:bodyPr/>
          <a:lstStyle/>
          <a:p>
            <a:r>
              <a:rPr lang="en-US" dirty="0"/>
              <a:t>Competent rock &amp; permafrost enabled un-</a:t>
            </a:r>
            <a:br>
              <a:rPr lang="en-US" dirty="0"/>
            </a:br>
            <a:r>
              <a:rPr lang="en-US" dirty="0"/>
              <a:t>supported mining method: Room and Pillar</a:t>
            </a:r>
          </a:p>
          <a:p>
            <a:r>
              <a:rPr lang="en-US" dirty="0"/>
              <a:t>Pillars = ore losses. Can be reduced with ex-</a:t>
            </a:r>
            <a:br>
              <a:rPr lang="en-US" dirty="0"/>
            </a:br>
            <a:r>
              <a:rPr lang="en-US" dirty="0"/>
              <a:t>tensive rock mechanics and selective mining</a:t>
            </a:r>
          </a:p>
          <a:p>
            <a:r>
              <a:rPr lang="en-US" dirty="0"/>
              <a:t>Late mining activities included pillar recovery,</a:t>
            </a:r>
            <a:br>
              <a:rPr lang="en-US" dirty="0"/>
            </a:br>
            <a:r>
              <a:rPr lang="en-US" dirty="0"/>
              <a:t>which maximized the extracted reserves using</a:t>
            </a:r>
            <a:br>
              <a:rPr lang="en-US" dirty="0"/>
            </a:br>
            <a:r>
              <a:rPr lang="en-US" dirty="0"/>
              <a:t>backfill to support the roof (overlying strata)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24DCE2-DAED-46F4-77AD-DF513C020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Mining methods, transport and logistics at Black Angel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56467-5F4F-D6DA-29A2-DB1A25ADB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Extraction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E15DF1-1450-954A-DB8E-CBE463A93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411" y="2942288"/>
            <a:ext cx="3817102" cy="3012202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824960A-3BAA-272B-7CC4-49E9340768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636894"/>
              </p:ext>
            </p:extLst>
          </p:nvPr>
        </p:nvGraphicFramePr>
        <p:xfrm>
          <a:off x="217487" y="4938711"/>
          <a:ext cx="7848600" cy="635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5669">
                  <a:extLst>
                    <a:ext uri="{9D8B030D-6E8A-4147-A177-3AD203B41FA5}">
                      <a16:colId xmlns:a16="http://schemas.microsoft.com/office/drawing/2014/main" val="474272495"/>
                    </a:ext>
                  </a:extLst>
                </a:gridCol>
                <a:gridCol w="825669">
                  <a:extLst>
                    <a:ext uri="{9D8B030D-6E8A-4147-A177-3AD203B41FA5}">
                      <a16:colId xmlns:a16="http://schemas.microsoft.com/office/drawing/2014/main" val="1288691639"/>
                    </a:ext>
                  </a:extLst>
                </a:gridCol>
                <a:gridCol w="825669">
                  <a:extLst>
                    <a:ext uri="{9D8B030D-6E8A-4147-A177-3AD203B41FA5}">
                      <a16:colId xmlns:a16="http://schemas.microsoft.com/office/drawing/2014/main" val="1910631075"/>
                    </a:ext>
                  </a:extLst>
                </a:gridCol>
                <a:gridCol w="825669">
                  <a:extLst>
                    <a:ext uri="{9D8B030D-6E8A-4147-A177-3AD203B41FA5}">
                      <a16:colId xmlns:a16="http://schemas.microsoft.com/office/drawing/2014/main" val="2332700493"/>
                    </a:ext>
                  </a:extLst>
                </a:gridCol>
                <a:gridCol w="825669">
                  <a:extLst>
                    <a:ext uri="{9D8B030D-6E8A-4147-A177-3AD203B41FA5}">
                      <a16:colId xmlns:a16="http://schemas.microsoft.com/office/drawing/2014/main" val="1008628141"/>
                    </a:ext>
                  </a:extLst>
                </a:gridCol>
                <a:gridCol w="825669">
                  <a:extLst>
                    <a:ext uri="{9D8B030D-6E8A-4147-A177-3AD203B41FA5}">
                      <a16:colId xmlns:a16="http://schemas.microsoft.com/office/drawing/2014/main" val="3721187743"/>
                    </a:ext>
                  </a:extLst>
                </a:gridCol>
                <a:gridCol w="825669">
                  <a:extLst>
                    <a:ext uri="{9D8B030D-6E8A-4147-A177-3AD203B41FA5}">
                      <a16:colId xmlns:a16="http://schemas.microsoft.com/office/drawing/2014/main" val="871372975"/>
                    </a:ext>
                  </a:extLst>
                </a:gridCol>
                <a:gridCol w="977516">
                  <a:extLst>
                    <a:ext uri="{9D8B030D-6E8A-4147-A177-3AD203B41FA5}">
                      <a16:colId xmlns:a16="http://schemas.microsoft.com/office/drawing/2014/main" val="1718636124"/>
                    </a:ext>
                  </a:extLst>
                </a:gridCol>
                <a:gridCol w="1091401">
                  <a:extLst>
                    <a:ext uri="{9D8B030D-6E8A-4147-A177-3AD203B41FA5}">
                      <a16:colId xmlns:a16="http://schemas.microsoft.com/office/drawing/2014/main" val="1924796570"/>
                    </a:ext>
                  </a:extLst>
                </a:gridCol>
              </a:tblGrid>
              <a:tr h="203200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Parameter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Deposit (Ore)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Production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Recovery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102502"/>
                  </a:ext>
                </a:extLst>
              </a:tr>
              <a:tr h="215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Tonnage Mt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Pb 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Zn 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Tonnage Mt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Pb 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Zn 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Ore tonnage 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Metal content 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6823341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Value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13.557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4.0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12.3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11.196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4.1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12.6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82.6%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84.6%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52586684"/>
                  </a:ext>
                </a:extLst>
              </a:tr>
            </a:tbl>
          </a:graphicData>
        </a:graphic>
      </p:graphicFrame>
      <p:grpSp>
        <p:nvGrpSpPr>
          <p:cNvPr id="20" name="Group 19">
            <a:extLst>
              <a:ext uri="{FF2B5EF4-FFF2-40B4-BE49-F238E27FC236}">
                <a16:creationId xmlns:a16="http://schemas.microsoft.com/office/drawing/2014/main" id="{CBDC4100-7AEE-B167-41DD-82581997AE91}"/>
              </a:ext>
            </a:extLst>
          </p:cNvPr>
          <p:cNvGrpSpPr/>
          <p:nvPr/>
        </p:nvGrpSpPr>
        <p:grpSpPr>
          <a:xfrm>
            <a:off x="1482220" y="5706000"/>
            <a:ext cx="1920840" cy="883704"/>
            <a:chOff x="486541" y="5308375"/>
            <a:chExt cx="1920840" cy="883704"/>
          </a:xfrm>
        </p:grpSpPr>
        <p:sp>
          <p:nvSpPr>
            <p:cNvPr id="21" name="Rechteck: abgerundete Ecken 4">
              <a:hlinkClick r:id="rId4" action="ppaction://hlinksldjump"/>
              <a:extLst>
                <a:ext uri="{FF2B5EF4-FFF2-40B4-BE49-F238E27FC236}">
                  <a16:creationId xmlns:a16="http://schemas.microsoft.com/office/drawing/2014/main" id="{FA964DD0-2FEE-98B9-A768-75F29D77549D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Sprechblase: rechteckig mit abgerundeten Ecken 6">
              <a:hlinkClick r:id="rId4" action="ppaction://hlinksldjump"/>
              <a:extLst>
                <a:ext uri="{FF2B5EF4-FFF2-40B4-BE49-F238E27FC236}">
                  <a16:creationId xmlns:a16="http://schemas.microsoft.com/office/drawing/2014/main" id="{7DF8FF58-3689-5EE3-0F0F-93A57619E119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overview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23" name="Interaktive Schaltfläche: Zurückkehren 7">
              <a:hlinkClick r:id="rId4" action="ppaction://hlinksldjump" highlightClick="1"/>
              <a:extLst>
                <a:ext uri="{FF2B5EF4-FFF2-40B4-BE49-F238E27FC236}">
                  <a16:creationId xmlns:a16="http://schemas.microsoft.com/office/drawing/2014/main" id="{B4EEB397-CBB1-21FF-3470-753A27C79CFD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68AEA9A-6E2C-7712-BAF4-C8BBB37ECEF9}"/>
              </a:ext>
            </a:extLst>
          </p:cNvPr>
          <p:cNvSpPr txBox="1"/>
          <p:nvPr/>
        </p:nvSpPr>
        <p:spPr>
          <a:xfrm>
            <a:off x="5646513" y="3665022"/>
            <a:ext cx="2393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Simplified room &amp; pillar design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B46130-5F00-2C96-30B2-26565A03A029}"/>
              </a:ext>
            </a:extLst>
          </p:cNvPr>
          <p:cNvSpPr txBox="1"/>
          <p:nvPr/>
        </p:nvSpPr>
        <p:spPr>
          <a:xfrm>
            <a:off x="7511406" y="5970493"/>
            <a:ext cx="48525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LHD (load, haul, dump machine) in operation at black angel mine</a:t>
            </a:r>
          </a:p>
        </p:txBody>
      </p:sp>
      <p:sp>
        <p:nvSpPr>
          <p:cNvPr id="11" name="Oval 10">
            <a:hlinkClick r:id="rId5" action="ppaction://hlinksldjump"/>
            <a:extLst>
              <a:ext uri="{FF2B5EF4-FFF2-40B4-BE49-F238E27FC236}">
                <a16:creationId xmlns:a16="http://schemas.microsoft.com/office/drawing/2014/main" id="{D1C5102F-265D-9ABF-2294-777E33A3F747}"/>
              </a:ext>
            </a:extLst>
          </p:cNvPr>
          <p:cNvSpPr/>
          <p:nvPr/>
        </p:nvSpPr>
        <p:spPr>
          <a:xfrm>
            <a:off x="2894565" y="4956467"/>
            <a:ext cx="165978" cy="165976"/>
          </a:xfrm>
          <a:prstGeom prst="ellipse">
            <a:avLst/>
          </a:prstGeom>
          <a:solidFill>
            <a:srgbClr val="0070C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FFC00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i</a:t>
            </a:r>
            <a:endParaRPr lang="en-US" sz="1600" dirty="0">
              <a:solidFill>
                <a:srgbClr val="FFC00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12" name="Oval 11">
            <a:hlinkClick r:id="rId5" action="ppaction://hlinksldjump"/>
            <a:extLst>
              <a:ext uri="{FF2B5EF4-FFF2-40B4-BE49-F238E27FC236}">
                <a16:creationId xmlns:a16="http://schemas.microsoft.com/office/drawing/2014/main" id="{CD5341BD-C4BA-CE58-9926-BB38913715A6}"/>
              </a:ext>
            </a:extLst>
          </p:cNvPr>
          <p:cNvSpPr/>
          <p:nvPr/>
        </p:nvSpPr>
        <p:spPr>
          <a:xfrm>
            <a:off x="5266353" y="4956467"/>
            <a:ext cx="165978" cy="165976"/>
          </a:xfrm>
          <a:prstGeom prst="ellipse">
            <a:avLst/>
          </a:prstGeom>
          <a:solidFill>
            <a:srgbClr val="0070C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FFC00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i</a:t>
            </a:r>
            <a:endParaRPr lang="en-US" sz="1600" dirty="0">
              <a:solidFill>
                <a:srgbClr val="FFC00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  <p:sp>
        <p:nvSpPr>
          <p:cNvPr id="13" name="Oval 12">
            <a:hlinkClick r:id="rId5" action="ppaction://hlinksldjump"/>
            <a:extLst>
              <a:ext uri="{FF2B5EF4-FFF2-40B4-BE49-F238E27FC236}">
                <a16:creationId xmlns:a16="http://schemas.microsoft.com/office/drawing/2014/main" id="{256409F1-9926-FB5D-F380-36C1EC4E5574}"/>
              </a:ext>
            </a:extLst>
          </p:cNvPr>
          <p:cNvSpPr/>
          <p:nvPr/>
        </p:nvSpPr>
        <p:spPr>
          <a:xfrm>
            <a:off x="7511406" y="4956467"/>
            <a:ext cx="165978" cy="165976"/>
          </a:xfrm>
          <a:prstGeom prst="ellipse">
            <a:avLst/>
          </a:prstGeom>
          <a:solidFill>
            <a:srgbClr val="0070C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rgbClr val="FFC000"/>
                </a:solidFill>
                <a:latin typeface="Brush Script MT" panose="03060802040406070304" pitchFamily="66" charset="-122"/>
                <a:ea typeface="Brush Script MT" panose="03060802040406070304" pitchFamily="66" charset="-122"/>
                <a:cs typeface="Brush Script MT" panose="03060802040406070304" pitchFamily="66" charset="-122"/>
              </a:rPr>
              <a:t>i</a:t>
            </a:r>
            <a:endParaRPr lang="en-US" sz="1600" dirty="0">
              <a:solidFill>
                <a:srgbClr val="FFC000"/>
              </a:solidFill>
              <a:latin typeface="Brush Script MT" panose="03060802040406070304" pitchFamily="66" charset="-122"/>
              <a:ea typeface="Brush Script MT" panose="03060802040406070304" pitchFamily="66" charset="-122"/>
              <a:cs typeface="Brush Script MT" panose="03060802040406070304" pitchFamily="66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4152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D5C4D2-7B4C-E739-D791-78C322E281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4000" y="3163564"/>
            <a:ext cx="11484000" cy="3047501"/>
          </a:xfrm>
        </p:spPr>
        <p:txBody>
          <a:bodyPr/>
          <a:lstStyle/>
          <a:p>
            <a:r>
              <a:rPr lang="en-US" dirty="0"/>
              <a:t>Deposit (Ore) – this addresses the orebody estimated prior to extraction</a:t>
            </a:r>
          </a:p>
          <a:p>
            <a:pPr lvl="1"/>
            <a:r>
              <a:rPr lang="en-US" dirty="0"/>
              <a:t>Tonnage – the weight of rock mass classified as ore in Mt</a:t>
            </a:r>
          </a:p>
          <a:p>
            <a:pPr lvl="1"/>
            <a:r>
              <a:rPr lang="en-US" dirty="0"/>
              <a:t>Pb %, Zn % – the ore grade of metal contained in ore in % for Lead and Zinc, respectively</a:t>
            </a:r>
          </a:p>
          <a:p>
            <a:r>
              <a:rPr lang="en-US" dirty="0"/>
              <a:t>Production – this addresses the ore that was actually extracted from the mine site</a:t>
            </a:r>
          </a:p>
          <a:p>
            <a:r>
              <a:rPr lang="en-US" dirty="0"/>
              <a:t>Recovery – the share of ore, respectively metal, that was actually extracted from the orebody</a:t>
            </a:r>
          </a:p>
          <a:p>
            <a:pPr lvl="1"/>
            <a:r>
              <a:rPr lang="en-US" dirty="0"/>
              <a:t>Ore tonnage % = Tonnage (Production) / Tonnage (Deposit)</a:t>
            </a:r>
          </a:p>
          <a:p>
            <a:pPr lvl="1"/>
            <a:r>
              <a:rPr lang="en-US" dirty="0"/>
              <a:t>Metal content % = (Tonnage * (Pb % + Zn %) (Production)) / (Tonnage * (Pb% + Zn %) (Deposit))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5DAD37D-EDAC-6B7A-4417-C48CBC292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Info for table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64600-1BAF-CC7D-7F6E-0A6599439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Black angel deposit and production figures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16E46A-1C59-3737-EC7B-81D0EFAC60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27382"/>
              </p:ext>
            </p:extLst>
          </p:nvPr>
        </p:nvGraphicFramePr>
        <p:xfrm>
          <a:off x="259165" y="1810800"/>
          <a:ext cx="11733673" cy="10260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34377">
                  <a:extLst>
                    <a:ext uri="{9D8B030D-6E8A-4147-A177-3AD203B41FA5}">
                      <a16:colId xmlns:a16="http://schemas.microsoft.com/office/drawing/2014/main" val="474272495"/>
                    </a:ext>
                  </a:extLst>
                </a:gridCol>
                <a:gridCol w="1234377">
                  <a:extLst>
                    <a:ext uri="{9D8B030D-6E8A-4147-A177-3AD203B41FA5}">
                      <a16:colId xmlns:a16="http://schemas.microsoft.com/office/drawing/2014/main" val="1288691639"/>
                    </a:ext>
                  </a:extLst>
                </a:gridCol>
                <a:gridCol w="1234377">
                  <a:extLst>
                    <a:ext uri="{9D8B030D-6E8A-4147-A177-3AD203B41FA5}">
                      <a16:colId xmlns:a16="http://schemas.microsoft.com/office/drawing/2014/main" val="1910631075"/>
                    </a:ext>
                  </a:extLst>
                </a:gridCol>
                <a:gridCol w="1234377">
                  <a:extLst>
                    <a:ext uri="{9D8B030D-6E8A-4147-A177-3AD203B41FA5}">
                      <a16:colId xmlns:a16="http://schemas.microsoft.com/office/drawing/2014/main" val="2332700493"/>
                    </a:ext>
                  </a:extLst>
                </a:gridCol>
                <a:gridCol w="1234377">
                  <a:extLst>
                    <a:ext uri="{9D8B030D-6E8A-4147-A177-3AD203B41FA5}">
                      <a16:colId xmlns:a16="http://schemas.microsoft.com/office/drawing/2014/main" val="1008628141"/>
                    </a:ext>
                  </a:extLst>
                </a:gridCol>
                <a:gridCol w="1234377">
                  <a:extLst>
                    <a:ext uri="{9D8B030D-6E8A-4147-A177-3AD203B41FA5}">
                      <a16:colId xmlns:a16="http://schemas.microsoft.com/office/drawing/2014/main" val="3721187743"/>
                    </a:ext>
                  </a:extLst>
                </a:gridCol>
                <a:gridCol w="1234377">
                  <a:extLst>
                    <a:ext uri="{9D8B030D-6E8A-4147-A177-3AD203B41FA5}">
                      <a16:colId xmlns:a16="http://schemas.microsoft.com/office/drawing/2014/main" val="871372975"/>
                    </a:ext>
                  </a:extLst>
                </a:gridCol>
                <a:gridCol w="1461388">
                  <a:extLst>
                    <a:ext uri="{9D8B030D-6E8A-4147-A177-3AD203B41FA5}">
                      <a16:colId xmlns:a16="http://schemas.microsoft.com/office/drawing/2014/main" val="1718636124"/>
                    </a:ext>
                  </a:extLst>
                </a:gridCol>
                <a:gridCol w="1631646">
                  <a:extLst>
                    <a:ext uri="{9D8B030D-6E8A-4147-A177-3AD203B41FA5}">
                      <a16:colId xmlns:a16="http://schemas.microsoft.com/office/drawing/2014/main" val="1924796570"/>
                    </a:ext>
                  </a:extLst>
                </a:gridCol>
              </a:tblGrid>
              <a:tr h="30378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Parameter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36703" marR="136703" marT="68351" marB="68351" anchor="ctr"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Deposit (Ore)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36703" marR="136703" marT="68351" marB="6835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Production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36703" marR="136703" marT="68351" marB="6835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Recovery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36703" marR="136703" marT="68351" marB="6835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102502"/>
                  </a:ext>
                </a:extLst>
              </a:tr>
              <a:tr h="3227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Tonnage Mt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40" marR="14240" marT="1424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Pb 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40" marR="14240" marT="1424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Zn 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40" marR="14240" marT="1424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Tonnage Mt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40" marR="14240" marT="1424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Pb 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40" marR="14240" marT="1424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Zn 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40" marR="14240" marT="1424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Ore tonnage 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40" marR="14240" marT="1424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Metal content 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40" marR="14240" marT="14240" marB="0" anchor="ctr"/>
                </a:tc>
                <a:extLst>
                  <a:ext uri="{0D108BD9-81ED-4DB2-BD59-A6C34878D82A}">
                    <a16:rowId xmlns:a16="http://schemas.microsoft.com/office/drawing/2014/main" val="1568233411"/>
                  </a:ext>
                </a:extLst>
              </a:tr>
              <a:tr h="32277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Value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40" marR="14240" marT="1424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13.557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40" marR="14240" marT="1424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4.0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40" marR="14240" marT="1424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12.3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40" marR="14240" marT="1424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11.196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40" marR="14240" marT="1424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4.1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40" marR="14240" marT="1424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12.6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40" marR="14240" marT="1424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82.6%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40" marR="14240" marT="1424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84.6%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4240" marR="14240" marT="14240" marB="0" anchor="b"/>
                </a:tc>
                <a:extLst>
                  <a:ext uri="{0D108BD9-81ED-4DB2-BD59-A6C34878D82A}">
                    <a16:rowId xmlns:a16="http://schemas.microsoft.com/office/drawing/2014/main" val="1652586684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6E9F6607-4FC7-0A71-B94F-46F8A2E23D05}"/>
              </a:ext>
            </a:extLst>
          </p:cNvPr>
          <p:cNvGrpSpPr/>
          <p:nvPr/>
        </p:nvGrpSpPr>
        <p:grpSpPr>
          <a:xfrm>
            <a:off x="9640382" y="3429000"/>
            <a:ext cx="1920840" cy="883704"/>
            <a:chOff x="486541" y="5308375"/>
            <a:chExt cx="1920840" cy="883704"/>
          </a:xfrm>
        </p:grpSpPr>
        <p:sp>
          <p:nvSpPr>
            <p:cNvPr id="7" name="Rechteck: abgerundete Ecken 4">
              <a:hlinkClick r:id="rId2" action="ppaction://hlinksldjump"/>
              <a:extLst>
                <a:ext uri="{FF2B5EF4-FFF2-40B4-BE49-F238E27FC236}">
                  <a16:creationId xmlns:a16="http://schemas.microsoft.com/office/drawing/2014/main" id="{FA39CFAE-8119-520C-37AB-61A29781AD33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Sprechblase: rechteckig mit abgerundeten Ecken 6">
              <a:hlinkClick r:id="rId2" action="ppaction://hlinksldjump"/>
              <a:extLst>
                <a:ext uri="{FF2B5EF4-FFF2-40B4-BE49-F238E27FC236}">
                  <a16:creationId xmlns:a16="http://schemas.microsoft.com/office/drawing/2014/main" id="{7357153A-3754-5C63-E3D5-4BCF8B93F32B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slide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9" name="Interaktive Schaltfläche: Zurückkehren 7">
              <a:hlinkClick r:id="rId2" action="ppaction://hlinksldjump" highlightClick="1"/>
              <a:extLst>
                <a:ext uri="{FF2B5EF4-FFF2-40B4-BE49-F238E27FC236}">
                  <a16:creationId xmlns:a16="http://schemas.microsoft.com/office/drawing/2014/main" id="{54C6B8CF-EA0E-AE1F-45A5-E663C118ACAB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857889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E1BF3-1170-EE1A-BA8F-68E3596C4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564ACD-8112-41EB-A8CE-D73243E176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038" y="1684800"/>
            <a:ext cx="11484000" cy="2857129"/>
          </a:xfrm>
        </p:spPr>
        <p:txBody>
          <a:bodyPr/>
          <a:lstStyle/>
          <a:p>
            <a:r>
              <a:rPr lang="en-US" dirty="0"/>
              <a:t>One of the least accessible mines worldwide</a:t>
            </a:r>
          </a:p>
          <a:p>
            <a:r>
              <a:rPr lang="en-US" dirty="0"/>
              <a:t>Underground haulage by LHDs, trucks, and locomotive</a:t>
            </a:r>
          </a:p>
          <a:p>
            <a:r>
              <a:rPr lang="en-US" dirty="0"/>
              <a:t>Primary crusher and intermediate storage at the portal</a:t>
            </a:r>
          </a:p>
          <a:p>
            <a:r>
              <a:rPr lang="en-US" dirty="0"/>
              <a:t>1500m aerial tramway to transport ore, staff and material</a:t>
            </a:r>
          </a:p>
          <a:p>
            <a:r>
              <a:rPr lang="en-US" dirty="0"/>
              <a:t>Concentrator plant in </a:t>
            </a:r>
            <a:r>
              <a:rPr lang="en-US" dirty="0" err="1"/>
              <a:t>Maarmorilik</a:t>
            </a:r>
            <a:endParaRPr lang="en-US" dirty="0"/>
          </a:p>
          <a:p>
            <a:r>
              <a:rPr lang="en-US" dirty="0"/>
              <a:t>Shipment within a window of 6 months in summer due to</a:t>
            </a:r>
            <a:br>
              <a:rPr lang="en-US" dirty="0"/>
            </a:br>
            <a:r>
              <a:rPr lang="en-US" dirty="0"/>
              <a:t>frozen fjords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9C038F-637C-5287-F3B8-64AB39C22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Mining methods, transport and logistics at Black Angel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8AB384-F402-D58B-7241-F1FE90A56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Transport and Logistics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C3E2ED-0A6D-18CC-8B06-E73FD5EF3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422" y="1112898"/>
            <a:ext cx="4985829" cy="353407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6C91319-77A6-C868-049C-1CD688E684C4}"/>
              </a:ext>
            </a:extLst>
          </p:cNvPr>
          <p:cNvGrpSpPr/>
          <p:nvPr/>
        </p:nvGrpSpPr>
        <p:grpSpPr>
          <a:xfrm>
            <a:off x="1159328" y="5264148"/>
            <a:ext cx="1920840" cy="883704"/>
            <a:chOff x="486541" y="5308375"/>
            <a:chExt cx="1920840" cy="883704"/>
          </a:xfrm>
        </p:grpSpPr>
        <p:sp>
          <p:nvSpPr>
            <p:cNvPr id="19" name="Rechteck: abgerundete Ecken 4">
              <a:hlinkClick r:id="rId3" action="ppaction://hlinksldjump"/>
              <a:extLst>
                <a:ext uri="{FF2B5EF4-FFF2-40B4-BE49-F238E27FC236}">
                  <a16:creationId xmlns:a16="http://schemas.microsoft.com/office/drawing/2014/main" id="{E2C7FAA0-E17A-85F4-6C98-64C661497D65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Sprechblase: rechteckig mit abgerundeten Ecken 6">
              <a:hlinkClick r:id="rId3" action="ppaction://hlinksldjump"/>
              <a:extLst>
                <a:ext uri="{FF2B5EF4-FFF2-40B4-BE49-F238E27FC236}">
                  <a16:creationId xmlns:a16="http://schemas.microsoft.com/office/drawing/2014/main" id="{C34D6137-53F7-C48A-833C-4F61700248C7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timeline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21" name="Interaktive Schaltfläche: Zurückkehren 7">
              <a:hlinkClick r:id="rId3" action="ppaction://hlinksldjump" highlightClick="1"/>
              <a:extLst>
                <a:ext uri="{FF2B5EF4-FFF2-40B4-BE49-F238E27FC236}">
                  <a16:creationId xmlns:a16="http://schemas.microsoft.com/office/drawing/2014/main" id="{D997FA10-716F-AF7E-B3B7-7495D8AFCBA1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F53A9F6-78B3-EA9E-3004-6E40D4E8DE44}"/>
              </a:ext>
            </a:extLst>
          </p:cNvPr>
          <p:cNvSpPr txBox="1"/>
          <p:nvPr/>
        </p:nvSpPr>
        <p:spPr>
          <a:xfrm>
            <a:off x="6987422" y="4686073"/>
            <a:ext cx="4985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View from the cliff on the areal tramway and the village in winter, frozen fjord not passable.</a:t>
            </a:r>
          </a:p>
        </p:txBody>
      </p:sp>
    </p:spTree>
    <p:extLst>
      <p:ext uri="{BB962C8B-B14F-4D97-AF65-F5344CB8AC3E}">
        <p14:creationId xmlns:p14="http://schemas.microsoft.com/office/powerpoint/2010/main" val="2603461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85F245-5277-19B1-238F-FE1E2C0351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4612" y="1983043"/>
            <a:ext cx="5513388" cy="244163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A mix of 350 (at peak times) </a:t>
            </a:r>
            <a:r>
              <a:rPr lang="en-US" dirty="0" err="1"/>
              <a:t>Grønlanders</a:t>
            </a:r>
            <a:r>
              <a:rPr lang="en-US" dirty="0"/>
              <a:t>, Dens and Swedes worked in the Black Angel Mine. Despite long shifts of ten hours, six days a week, workers were proud of their locally-build know-how and skills. Additionally, they earned one month off after four months on site.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25BA4B-E38F-8E3F-466A-079E8DC3F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Black Angel Mine, 1975</a:t>
            </a:r>
          </a:p>
        </p:txBody>
      </p:sp>
      <p:pic>
        <p:nvPicPr>
          <p:cNvPr id="12" name="Picture 11" descr="A group of men wearing hard hats and overalls&#10;&#10;AI-generated content may be incorrect.">
            <a:extLst>
              <a:ext uri="{FF2B5EF4-FFF2-40B4-BE49-F238E27FC236}">
                <a16:creationId xmlns:a16="http://schemas.microsoft.com/office/drawing/2014/main" id="{0E8F7F6C-5EAC-06E6-2D3C-50CDE2A35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6" b="5087"/>
          <a:stretch>
            <a:fillRect/>
          </a:stretch>
        </p:blipFill>
        <p:spPr>
          <a:xfrm>
            <a:off x="0" y="3429000"/>
            <a:ext cx="6139078" cy="3429000"/>
          </a:xfrm>
          <a:prstGeom prst="rect">
            <a:avLst/>
          </a:prstGeom>
        </p:spPr>
      </p:pic>
      <p:pic>
        <p:nvPicPr>
          <p:cNvPr id="14" name="Picture 13" descr="A group of people sitting on the snow&#10;&#10;AI-generated content may be incorrect.">
            <a:extLst>
              <a:ext uri="{FF2B5EF4-FFF2-40B4-BE49-F238E27FC236}">
                <a16:creationId xmlns:a16="http://schemas.microsoft.com/office/drawing/2014/main" id="{0F435963-BA65-B0A3-BC04-4E21E8578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9" b="4655"/>
          <a:stretch>
            <a:fillRect/>
          </a:stretch>
        </p:blipFill>
        <p:spPr>
          <a:xfrm>
            <a:off x="0" y="0"/>
            <a:ext cx="6139078" cy="3429000"/>
          </a:xfrm>
          <a:prstGeom prst="rect">
            <a:avLst/>
          </a:prstGeom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C3937DB8-4047-B836-1B1E-966C9A7C77E0}"/>
              </a:ext>
            </a:extLst>
          </p:cNvPr>
          <p:cNvSpPr txBox="1">
            <a:spLocks/>
          </p:cNvSpPr>
          <p:nvPr/>
        </p:nvSpPr>
        <p:spPr>
          <a:xfrm>
            <a:off x="384000" y="1152000"/>
            <a:ext cx="11484000" cy="252000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 defTabSz="215900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FontTx/>
              <a:buNone/>
              <a:tabLst>
                <a:tab pos="215900" algn="l"/>
              </a:tabLst>
              <a:defRPr sz="2000" b="1" i="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216000" indent="1800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buChar char="-"/>
              <a:tabLst>
                <a:tab pos="431800" algn="l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2pPr>
            <a:lvl3pPr marL="432000" indent="180000" algn="l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Symbol" panose="05050102010706020507" pitchFamily="18" charset="2"/>
              <a:buChar char="-"/>
              <a:tabLst>
                <a:tab pos="6477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3pPr>
            <a:lvl4pPr marL="648000" indent="180000" algn="l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8636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4pPr>
            <a:lvl5pPr marL="864000" indent="1800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tabLst>
                <a:tab pos="89535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Working and living in </a:t>
            </a:r>
            <a:r>
              <a:rPr lang="en-US" dirty="0" err="1"/>
              <a:t>Maarmorilik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707BF1C-A71E-18E1-356C-6466A1EB187F}"/>
              </a:ext>
            </a:extLst>
          </p:cNvPr>
          <p:cNvGrpSpPr/>
          <p:nvPr/>
        </p:nvGrpSpPr>
        <p:grpSpPr>
          <a:xfrm>
            <a:off x="6922818" y="5264148"/>
            <a:ext cx="1920840" cy="883704"/>
            <a:chOff x="486541" y="5308375"/>
            <a:chExt cx="1920840" cy="883704"/>
          </a:xfrm>
        </p:grpSpPr>
        <p:sp>
          <p:nvSpPr>
            <p:cNvPr id="9" name="Rechteck: abgerundete Ecken 4">
              <a:hlinkClick r:id="rId4" action="ppaction://hlinksldjump"/>
              <a:extLst>
                <a:ext uri="{FF2B5EF4-FFF2-40B4-BE49-F238E27FC236}">
                  <a16:creationId xmlns:a16="http://schemas.microsoft.com/office/drawing/2014/main" id="{63CE11F1-4182-B453-ABBC-8B11684643FE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Sprechblase: rechteckig mit abgerundeten Ecken 6">
              <a:hlinkClick r:id="rId4" action="ppaction://hlinksldjump"/>
              <a:extLst>
                <a:ext uri="{FF2B5EF4-FFF2-40B4-BE49-F238E27FC236}">
                  <a16:creationId xmlns:a16="http://schemas.microsoft.com/office/drawing/2014/main" id="{C78290D1-743B-1252-3D7B-4DAEE3C481B3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timeline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11" name="Interaktive Schaltfläche: Zurückkehren 7">
              <a:hlinkClick r:id="rId4" action="ppaction://hlinksldjump" highlightClick="1"/>
              <a:extLst>
                <a:ext uri="{FF2B5EF4-FFF2-40B4-BE49-F238E27FC236}">
                  <a16:creationId xmlns:a16="http://schemas.microsoft.com/office/drawing/2014/main" id="{D0E1DE35-C4DD-BC79-2BE5-D85E701ED50D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534540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5805FBC-29F7-EBC5-3CE1-3DB1B9DC9D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3000"/>
          </a:blip>
          <a:srcRect l="299" t="15954" r="788" b="-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C81A3D-F3C7-0B06-0ECA-9DC57EA62B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038" y="1684800"/>
            <a:ext cx="11484000" cy="2764796"/>
          </a:xfrm>
        </p:spPr>
        <p:txBody>
          <a:bodyPr/>
          <a:lstStyle/>
          <a:p>
            <a:r>
              <a:rPr lang="en-US" dirty="0"/>
              <a:t>Mining caused lead and zinc contamination of the fjord, particularly in the first years of mining.</a:t>
            </a:r>
          </a:p>
          <a:p>
            <a:r>
              <a:rPr lang="en-US" dirty="0"/>
              <a:t>Increased metal levels were found in water, sediments, seaweed, mussels, and fish.</a:t>
            </a:r>
          </a:p>
          <a:p>
            <a:r>
              <a:rPr lang="en-US" dirty="0"/>
              <a:t>Main sources of contaminant were</a:t>
            </a:r>
          </a:p>
          <a:p>
            <a:pPr lvl="1"/>
            <a:r>
              <a:rPr lang="en-US" dirty="0"/>
              <a:t>Waste rock with low mineralization, disposed of on the cliff outside the mine.</a:t>
            </a:r>
          </a:p>
          <a:p>
            <a:pPr lvl="1"/>
            <a:r>
              <a:rPr lang="en-US" dirty="0"/>
              <a:t>Depleted sands from processing (tailings), disposed of in the fjord.</a:t>
            </a:r>
          </a:p>
          <a:p>
            <a:r>
              <a:rPr lang="en-US" dirty="0"/>
              <a:t>In 1975, local seal hunters protested against pollution by blockading an ore ship.</a:t>
            </a:r>
          </a:p>
          <a:p>
            <a:r>
              <a:rPr lang="en-US" dirty="0"/>
              <a:t>Elevated metal levels in biota (mussels) even in 2010.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3F9AB4-5312-47B8-DC12-4E0100CDA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went wrong? - Environmental pollution</a:t>
            </a:r>
          </a:p>
        </p:txBody>
      </p:sp>
      <p:sp>
        <p:nvSpPr>
          <p:cNvPr id="5" name="Cloud Callout 4">
            <a:hlinkClick r:id="rId3" action="ppaction://hlinksldjump"/>
            <a:extLst>
              <a:ext uri="{FF2B5EF4-FFF2-40B4-BE49-F238E27FC236}">
                <a16:creationId xmlns:a16="http://schemas.microsoft.com/office/drawing/2014/main" id="{D5B508D5-CDD6-1D5C-36C9-ED472C6188BE}"/>
              </a:ext>
            </a:extLst>
          </p:cNvPr>
          <p:cNvSpPr/>
          <p:nvPr/>
        </p:nvSpPr>
        <p:spPr>
          <a:xfrm>
            <a:off x="2824583" y="4601331"/>
            <a:ext cx="6580910" cy="1773381"/>
          </a:xfrm>
          <a:prstGeom prst="cloudCallou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Have there been any consequences? What can we learn from this case?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D132DCBB-2545-E3DF-B099-BD7E8817CC7B}"/>
              </a:ext>
            </a:extLst>
          </p:cNvPr>
          <p:cNvSpPr txBox="1">
            <a:spLocks/>
          </p:cNvSpPr>
          <p:nvPr/>
        </p:nvSpPr>
        <p:spPr>
          <a:xfrm>
            <a:off x="102507" y="103011"/>
            <a:ext cx="4760437" cy="543600"/>
          </a:xfrm>
          <a:prstGeom prst="cloud">
            <a:avLst/>
          </a:prstGeom>
          <a:solidFill>
            <a:schemeClr val="bg1">
              <a:lumMod val="85000"/>
            </a:schemeClr>
          </a:solidFill>
        </p:spPr>
        <p:txBody>
          <a:bodyPr lIns="0" tIns="0" rIns="0" bIns="0" anchor="b" anchorCtr="0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2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dirty="0"/>
              <a:t>Black Angel Mine, 1980’s</a:t>
            </a:r>
          </a:p>
        </p:txBody>
      </p:sp>
    </p:spTree>
    <p:extLst>
      <p:ext uri="{BB962C8B-B14F-4D97-AF65-F5344CB8AC3E}">
        <p14:creationId xmlns:p14="http://schemas.microsoft.com/office/powerpoint/2010/main" val="1195336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A939B-9807-84B9-1F4E-1EB846030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FQM UN SDG Linse">
            <a:extLst>
              <a:ext uri="{FF2B5EF4-FFF2-40B4-BE49-F238E27FC236}">
                <a16:creationId xmlns:a16="http://schemas.microsoft.com/office/drawing/2014/main" id="{05B0FEF6-1C6E-1F0C-2DAA-44A03569EE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0" t="6522" r="8991" b="7288"/>
          <a:stretch>
            <a:fillRect/>
          </a:stretch>
        </p:blipFill>
        <p:spPr bwMode="auto">
          <a:xfrm>
            <a:off x="9072563" y="0"/>
            <a:ext cx="3121173" cy="321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CF33CF2-189B-742C-549A-E0D407EC53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038" y="1684800"/>
            <a:ext cx="11484000" cy="4426789"/>
          </a:xfrm>
        </p:spPr>
        <p:txBody>
          <a:bodyPr/>
          <a:lstStyle/>
          <a:p>
            <a:r>
              <a:rPr lang="en-US" dirty="0"/>
              <a:t>Authorities demanded improvement of environmental situation</a:t>
            </a:r>
          </a:p>
          <a:p>
            <a:r>
              <a:rPr lang="en-US" dirty="0"/>
              <a:t>Measures have been implemented:</a:t>
            </a:r>
          </a:p>
          <a:p>
            <a:pPr lvl="1"/>
            <a:r>
              <a:rPr lang="en-US" dirty="0"/>
              <a:t>Waste pile was moved away from tidal zone</a:t>
            </a:r>
          </a:p>
          <a:p>
            <a:pPr lvl="1"/>
            <a:r>
              <a:rPr lang="en-US" dirty="0"/>
              <a:t>Tailings metal content was significantly reduced</a:t>
            </a:r>
          </a:p>
          <a:p>
            <a:r>
              <a:rPr lang="en-US" dirty="0"/>
              <a:t>Monitoring data shows that contaminant levels decreased during ongoing mining activities and particularly after mine closure.</a:t>
            </a:r>
          </a:p>
          <a:p>
            <a:r>
              <a:rPr lang="en-US" dirty="0"/>
              <a:t>Water samples from 2010 show element concentrations below EU drinking water standards.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Nowadays, land, water, and biota degradation by mine wastes, as well as rehabilitation issues, are increasingly addressed by the mining industry and authorities.</a:t>
            </a:r>
          </a:p>
          <a:p>
            <a:r>
              <a:rPr lang="en-US" dirty="0"/>
              <a:t>However, mine wastes remain a major challenge for modern society.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63E74F-52F8-E23B-87F9-78E469075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 Angel Mine, 1980’s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1133EE-67BF-504B-F1D2-0239633BF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was learned? - Shift towards more sustainable mining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FA8DFE2-555C-12B4-862F-BC6C659BCCD0}"/>
              </a:ext>
            </a:extLst>
          </p:cNvPr>
          <p:cNvGrpSpPr/>
          <p:nvPr/>
        </p:nvGrpSpPr>
        <p:grpSpPr>
          <a:xfrm>
            <a:off x="7013306" y="2033616"/>
            <a:ext cx="1920840" cy="883704"/>
            <a:chOff x="486541" y="5308375"/>
            <a:chExt cx="1920840" cy="883704"/>
          </a:xfrm>
        </p:grpSpPr>
        <p:sp>
          <p:nvSpPr>
            <p:cNvPr id="10" name="Rechteck: abgerundete Ecken 4">
              <a:hlinkClick r:id="rId3" action="ppaction://hlinksldjump"/>
              <a:extLst>
                <a:ext uri="{FF2B5EF4-FFF2-40B4-BE49-F238E27FC236}">
                  <a16:creationId xmlns:a16="http://schemas.microsoft.com/office/drawing/2014/main" id="{4511010C-7FC0-E08E-0107-4D5512FC4496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Sprechblase: rechteckig mit abgerundeten Ecken 6">
              <a:hlinkClick r:id="rId3" action="ppaction://hlinksldjump"/>
              <a:extLst>
                <a:ext uri="{FF2B5EF4-FFF2-40B4-BE49-F238E27FC236}">
                  <a16:creationId xmlns:a16="http://schemas.microsoft.com/office/drawing/2014/main" id="{27A5DB1B-1442-3C9C-FF24-3A5E9B38D891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timeline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12" name="Interaktive Schaltfläche: Zurückkehren 7">
              <a:hlinkClick r:id="rId3" action="ppaction://hlinksldjump" highlightClick="1"/>
              <a:extLst>
                <a:ext uri="{FF2B5EF4-FFF2-40B4-BE49-F238E27FC236}">
                  <a16:creationId xmlns:a16="http://schemas.microsoft.com/office/drawing/2014/main" id="{F7ACABFC-0545-E39D-8732-AF2EA358750A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4013170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B1681-1777-D007-92BC-8B161E6D0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04BD2D-4BF3-986F-46DC-3B93DB03DE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11146" y="1566471"/>
            <a:ext cx="4396854" cy="3272627"/>
          </a:xfrm>
        </p:spPr>
        <p:txBody>
          <a:bodyPr/>
          <a:lstStyle/>
          <a:p>
            <a:r>
              <a:rPr lang="en-US" dirty="0"/>
              <a:t>Over its lifetime, the mine generated</a:t>
            </a:r>
            <a:br>
              <a:rPr lang="en-US" dirty="0"/>
            </a:br>
            <a:r>
              <a:rPr lang="en-US" dirty="0"/>
              <a:t>net earnings as high as 1,154 M DKK</a:t>
            </a:r>
            <a:br>
              <a:rPr lang="en-US" dirty="0"/>
            </a:br>
            <a:r>
              <a:rPr lang="en-US" dirty="0"/>
              <a:t>and taxes as high as 556 M DDK.</a:t>
            </a:r>
          </a:p>
          <a:p>
            <a:r>
              <a:rPr lang="en-US" dirty="0"/>
              <a:t>These profits and the jobs were lost</a:t>
            </a:r>
            <a:br>
              <a:rPr lang="en-US" dirty="0"/>
            </a:br>
            <a:r>
              <a:rPr lang="en-US" dirty="0"/>
              <a:t>upon mine closure.</a:t>
            </a:r>
          </a:p>
          <a:p>
            <a:r>
              <a:rPr lang="en-US" dirty="0"/>
              <a:t>Many buildings were dismantled and</a:t>
            </a:r>
            <a:br>
              <a:rPr lang="en-US" dirty="0"/>
            </a:br>
            <a:r>
              <a:rPr lang="en-US" dirty="0"/>
              <a:t>disposed of in old mine voids.</a:t>
            </a:r>
          </a:p>
          <a:p>
            <a:r>
              <a:rPr lang="en-US" dirty="0"/>
              <a:t>Remains of the mining town fall into ruin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07C3D3-16D3-C911-1C9C-6D2881892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Maarmorilik</a:t>
            </a:r>
            <a:r>
              <a:rPr lang="en-US" dirty="0"/>
              <a:t>, 1991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09600C-F2CB-A656-5DB6-364C288D0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Black Angel Mine closes after 17 years of operation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22BE08-A0FD-DCCE-7AAA-9511A16E0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00" y="1566471"/>
            <a:ext cx="6824945" cy="413952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8626D02-DBCF-2712-5F12-07339AB8E1E9}"/>
              </a:ext>
            </a:extLst>
          </p:cNvPr>
          <p:cNvGrpSpPr/>
          <p:nvPr/>
        </p:nvGrpSpPr>
        <p:grpSpPr>
          <a:xfrm>
            <a:off x="7546273" y="5121859"/>
            <a:ext cx="1920840" cy="883704"/>
            <a:chOff x="486541" y="5308375"/>
            <a:chExt cx="1920840" cy="883704"/>
          </a:xfrm>
        </p:grpSpPr>
        <p:sp>
          <p:nvSpPr>
            <p:cNvPr id="11" name="Rechteck: abgerundete Ecken 4">
              <a:hlinkClick r:id="rId3" action="ppaction://hlinksldjump"/>
              <a:extLst>
                <a:ext uri="{FF2B5EF4-FFF2-40B4-BE49-F238E27FC236}">
                  <a16:creationId xmlns:a16="http://schemas.microsoft.com/office/drawing/2014/main" id="{17B9F596-0F36-B2F8-3555-92C537A78536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Sprechblase: rechteckig mit abgerundeten Ecken 6">
              <a:hlinkClick r:id="rId3" action="ppaction://hlinksldjump"/>
              <a:extLst>
                <a:ext uri="{FF2B5EF4-FFF2-40B4-BE49-F238E27FC236}">
                  <a16:creationId xmlns:a16="http://schemas.microsoft.com/office/drawing/2014/main" id="{DA7649FB-7F6E-C160-4D54-F567CA8AED2E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timeline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13" name="Interaktive Schaltfläche: Zurückkehren 7">
              <a:hlinkClick r:id="rId3" action="ppaction://hlinksldjump" highlightClick="1"/>
              <a:extLst>
                <a:ext uri="{FF2B5EF4-FFF2-40B4-BE49-F238E27FC236}">
                  <a16:creationId xmlns:a16="http://schemas.microsoft.com/office/drawing/2014/main" id="{4BFDF68F-94EF-EFB3-B9FC-585BD91970FE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72401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4B35E7-616C-B004-763A-5BA62C759E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038" y="1684799"/>
            <a:ext cx="5293471" cy="4386329"/>
          </a:xfrm>
        </p:spPr>
        <p:txBody>
          <a:bodyPr/>
          <a:lstStyle/>
          <a:p>
            <a:r>
              <a:rPr lang="en-US" dirty="0"/>
              <a:t>In recent years, a number of companies aimed to</a:t>
            </a:r>
            <a:br>
              <a:rPr lang="en-US" dirty="0"/>
            </a:br>
            <a:r>
              <a:rPr lang="en-US" dirty="0"/>
              <a:t>bring black angel to a second life.</a:t>
            </a:r>
          </a:p>
          <a:p>
            <a:r>
              <a:rPr lang="en-US" dirty="0"/>
              <a:t>Repeated exploration drilling in vicinity of the mine indicate ore zones (areas had been previously covered by the inland ice cap).</a:t>
            </a:r>
          </a:p>
          <a:p>
            <a:r>
              <a:rPr lang="en-US" dirty="0"/>
              <a:t>Ore left in pillars that could be recovered.</a:t>
            </a:r>
          </a:p>
          <a:p>
            <a:r>
              <a:rPr lang="en-US" dirty="0"/>
              <a:t>Most recent assays identify commercially relevant concentrations of critical raw materials:</a:t>
            </a:r>
          </a:p>
          <a:p>
            <a:pPr lvl="1"/>
            <a:r>
              <a:rPr lang="en-US" dirty="0">
                <a:hlinkClick r:id="rId2" action="ppaction://hlinksldjump"/>
              </a:rPr>
              <a:t>Germanium</a:t>
            </a:r>
            <a:endParaRPr lang="en-US" dirty="0"/>
          </a:p>
          <a:p>
            <a:pPr lvl="1"/>
            <a:r>
              <a:rPr lang="en-US" dirty="0">
                <a:hlinkClick r:id="rId3" action="ppaction://hlinksldjump"/>
              </a:rPr>
              <a:t>Gallium</a:t>
            </a:r>
            <a:endParaRPr lang="en-US" dirty="0"/>
          </a:p>
          <a:p>
            <a:pPr lvl="1"/>
            <a:r>
              <a:rPr lang="en-US" dirty="0">
                <a:hlinkClick r:id="rId4" action="ppaction://hlinksldjump"/>
              </a:rPr>
              <a:t>Cadmium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47ECA2-78AA-671C-A5E5-98975CC43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Maarmorilik</a:t>
            </a:r>
            <a:r>
              <a:rPr lang="en-US" dirty="0"/>
              <a:t>, 2008 - now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0E6985-9ED5-C344-9133-563C50FEA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do we still talk about Black Angel?</a:t>
            </a:r>
          </a:p>
        </p:txBody>
      </p:sp>
      <p:sp>
        <p:nvSpPr>
          <p:cNvPr id="5" name="Oval Callout 4">
            <a:extLst>
              <a:ext uri="{FF2B5EF4-FFF2-40B4-BE49-F238E27FC236}">
                <a16:creationId xmlns:a16="http://schemas.microsoft.com/office/drawing/2014/main" id="{BF2EFB87-CD93-C90B-A80B-7B00750850C5}"/>
              </a:ext>
            </a:extLst>
          </p:cNvPr>
          <p:cNvSpPr/>
          <p:nvPr/>
        </p:nvSpPr>
        <p:spPr>
          <a:xfrm>
            <a:off x="6525493" y="1684799"/>
            <a:ext cx="4746764" cy="3101345"/>
          </a:xfrm>
          <a:prstGeom prst="wedgeEllipseCallou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Mineral Resources around </a:t>
            </a:r>
            <a:r>
              <a:rPr lang="en-US" dirty="0" err="1"/>
              <a:t>Maarmorilik</a:t>
            </a:r>
            <a:r>
              <a:rPr lang="en-US" dirty="0"/>
              <a:t> remain an important asset for Greenland and could potentially be exploited in the future, implementing modern technology and environmental safeguards.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537062-F6F6-0D0C-8210-F1ACED11BD71}"/>
              </a:ext>
            </a:extLst>
          </p:cNvPr>
          <p:cNvGrpSpPr/>
          <p:nvPr/>
        </p:nvGrpSpPr>
        <p:grpSpPr>
          <a:xfrm>
            <a:off x="5565073" y="5468223"/>
            <a:ext cx="1920840" cy="883704"/>
            <a:chOff x="486541" y="5308375"/>
            <a:chExt cx="1920840" cy="883704"/>
          </a:xfrm>
        </p:grpSpPr>
        <p:sp>
          <p:nvSpPr>
            <p:cNvPr id="7" name="Rechteck: abgerundete Ecken 4">
              <a:hlinkClick r:id="rId5" action="ppaction://hlinksldjump"/>
              <a:extLst>
                <a:ext uri="{FF2B5EF4-FFF2-40B4-BE49-F238E27FC236}">
                  <a16:creationId xmlns:a16="http://schemas.microsoft.com/office/drawing/2014/main" id="{F2E29D1E-AF58-F899-25DA-C3893F7D5687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Sprechblase: rechteckig mit abgerundeten Ecken 6">
              <a:hlinkClick r:id="rId5" action="ppaction://hlinksldjump"/>
              <a:extLst>
                <a:ext uri="{FF2B5EF4-FFF2-40B4-BE49-F238E27FC236}">
                  <a16:creationId xmlns:a16="http://schemas.microsoft.com/office/drawing/2014/main" id="{99EF645E-DA85-7A52-8D67-2E73C73ABD1D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timeline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9" name="Interaktive Schaltfläche: Zurückkehren 7">
              <a:hlinkClick r:id="rId5" action="ppaction://hlinksldjump" highlightClick="1"/>
              <a:extLst>
                <a:ext uri="{FF2B5EF4-FFF2-40B4-BE49-F238E27FC236}">
                  <a16:creationId xmlns:a16="http://schemas.microsoft.com/office/drawing/2014/main" id="{895E78A1-5CFB-7B54-5A1D-DADFF1D26DA0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089656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6DA6B0-1680-367E-230A-482965E21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A2FCA63-3CBB-9326-E6F3-B52379322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Zinc in </a:t>
            </a:r>
            <a:r>
              <a:rPr lang="en-US" noProof="0" dirty="0" err="1"/>
              <a:t>ev</a:t>
            </a:r>
            <a:r>
              <a:rPr lang="en-US" dirty="0" err="1"/>
              <a:t>eryday</a:t>
            </a:r>
            <a:br>
              <a:rPr lang="en-US" dirty="0"/>
            </a:br>
            <a:r>
              <a:rPr lang="en-US" dirty="0"/>
              <a:t>products</a:t>
            </a:r>
            <a:endParaRPr lang="en-US" noProof="0" dirty="0"/>
          </a:p>
        </p:txBody>
      </p:sp>
      <p:pic>
        <p:nvPicPr>
          <p:cNvPr id="4" name="Grafik 3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850AEF25-05C0-9037-2D3E-167CBA335C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110" y="2096892"/>
            <a:ext cx="356277" cy="35627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3894A37-0BFE-0723-723D-D6AF0E5904D3}"/>
              </a:ext>
            </a:extLst>
          </p:cNvPr>
          <p:cNvSpPr txBox="1"/>
          <p:nvPr/>
        </p:nvSpPr>
        <p:spPr>
          <a:xfrm>
            <a:off x="4448387" y="2047445"/>
            <a:ext cx="182202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Everyday</a:t>
            </a:r>
            <a:r>
              <a:rPr lang="de-DE" sz="1400" b="1" dirty="0"/>
              <a:t> </a:t>
            </a:r>
            <a:r>
              <a:rPr lang="de-DE" sz="1400" b="1" dirty="0" err="1"/>
              <a:t>products</a:t>
            </a:r>
            <a:endParaRPr lang="de-DE" sz="1400" b="1" dirty="0"/>
          </a:p>
          <a:p>
            <a:r>
              <a:rPr lang="en-US" sz="1200" dirty="0" err="1"/>
              <a:t>Galvanised</a:t>
            </a:r>
            <a:r>
              <a:rPr lang="en-US" sz="1200" dirty="0"/>
              <a:t> steel, construction materials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D6A0D2F-9F63-ADEB-5A2B-ACAC919D7D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2110" y="2852316"/>
            <a:ext cx="356276" cy="356276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FA4FCE87-1C2C-9324-A289-1ED35953655B}"/>
              </a:ext>
            </a:extLst>
          </p:cNvPr>
          <p:cNvSpPr txBox="1"/>
          <p:nvPr/>
        </p:nvSpPr>
        <p:spPr>
          <a:xfrm>
            <a:off x="4451774" y="2682834"/>
            <a:ext cx="2411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Projected</a:t>
            </a:r>
            <a:r>
              <a:rPr lang="de-DE" sz="1400" b="1" dirty="0"/>
              <a:t> Demand </a:t>
            </a:r>
            <a:r>
              <a:rPr lang="de-DE" sz="1400" b="1" dirty="0" err="1"/>
              <a:t>Increase</a:t>
            </a:r>
            <a:r>
              <a:rPr lang="de-DE" sz="1400" b="1" dirty="0"/>
              <a:t> </a:t>
            </a:r>
            <a:r>
              <a:rPr lang="de-DE" sz="1400" b="1" dirty="0" err="1"/>
              <a:t>by</a:t>
            </a:r>
            <a:r>
              <a:rPr lang="de-DE" sz="1400" b="1" dirty="0"/>
              <a:t> 2030</a:t>
            </a:r>
          </a:p>
          <a:p>
            <a:r>
              <a:rPr lang="de-DE" sz="1200" dirty="0"/>
              <a:t>20 %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542B4673-F588-6343-ED7F-DB0179A9C8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2110" y="3409481"/>
            <a:ext cx="356276" cy="356276"/>
          </a:xfrm>
          <a:prstGeom prst="rect">
            <a:avLst/>
          </a:prstGeom>
        </p:spPr>
      </p:pic>
      <p:sp>
        <p:nvSpPr>
          <p:cNvPr id="45" name="Textfeld 44">
            <a:extLst>
              <a:ext uri="{FF2B5EF4-FFF2-40B4-BE49-F238E27FC236}">
                <a16:creationId xmlns:a16="http://schemas.microsoft.com/office/drawing/2014/main" id="{6E7C5153-3936-8679-1DC6-4333CD4601E8}"/>
              </a:ext>
            </a:extLst>
          </p:cNvPr>
          <p:cNvSpPr txBox="1"/>
          <p:nvPr/>
        </p:nvSpPr>
        <p:spPr>
          <a:xfrm>
            <a:off x="4448385" y="3328771"/>
            <a:ext cx="24113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Found</a:t>
            </a:r>
            <a:r>
              <a:rPr lang="de-DE" sz="1400" b="1" dirty="0"/>
              <a:t> </a:t>
            </a:r>
            <a:r>
              <a:rPr lang="de-DE" sz="1400" b="1" dirty="0" err="1"/>
              <a:t>Primarily</a:t>
            </a:r>
            <a:endParaRPr lang="de-DE" sz="1400" b="1" dirty="0"/>
          </a:p>
          <a:p>
            <a:pPr marL="228600" indent="-228600">
              <a:buAutoNum type="arabicPeriod"/>
            </a:pPr>
            <a:r>
              <a:rPr lang="de-DE" sz="1200" dirty="0"/>
              <a:t>China 2. Australia 3. Peru</a:t>
            </a:r>
          </a:p>
        </p:txBody>
      </p:sp>
      <p:pic>
        <p:nvPicPr>
          <p:cNvPr id="47" name="Grafik 46">
            <a:extLst>
              <a:ext uri="{FF2B5EF4-FFF2-40B4-BE49-F238E27FC236}">
                <a16:creationId xmlns:a16="http://schemas.microsoft.com/office/drawing/2014/main" id="{25DDA386-B411-EB75-5DDB-9B54F1A5D7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6675" y="3871941"/>
            <a:ext cx="356277" cy="356277"/>
          </a:xfrm>
          <a:prstGeom prst="rect">
            <a:avLst/>
          </a:prstGeom>
        </p:spPr>
      </p:pic>
      <p:sp>
        <p:nvSpPr>
          <p:cNvPr id="48" name="Textfeld 47">
            <a:extLst>
              <a:ext uri="{FF2B5EF4-FFF2-40B4-BE49-F238E27FC236}">
                <a16:creationId xmlns:a16="http://schemas.microsoft.com/office/drawing/2014/main" id="{7CEE2BC5-95EC-147A-B796-97336AE2CC0C}"/>
              </a:ext>
            </a:extLst>
          </p:cNvPr>
          <p:cNvSpPr txBox="1"/>
          <p:nvPr/>
        </p:nvSpPr>
        <p:spPr>
          <a:xfrm>
            <a:off x="4485400" y="3769150"/>
            <a:ext cx="24113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Identified</a:t>
            </a:r>
            <a:r>
              <a:rPr lang="de-DE" sz="1400" b="1" dirty="0"/>
              <a:t> </a:t>
            </a:r>
            <a:r>
              <a:rPr lang="de-DE" sz="1400" b="1" dirty="0" err="1"/>
              <a:t>as</a:t>
            </a:r>
            <a:r>
              <a:rPr lang="de-DE" sz="1400" b="1" dirty="0"/>
              <a:t> a Clean Energy </a:t>
            </a:r>
            <a:r>
              <a:rPr lang="de-DE" sz="1400" b="1" dirty="0" err="1"/>
              <a:t>Metal</a:t>
            </a:r>
            <a:r>
              <a:rPr lang="de-DE" sz="1400" b="1" dirty="0"/>
              <a:t>?</a:t>
            </a:r>
          </a:p>
          <a:p>
            <a:r>
              <a:rPr lang="de-DE" sz="1200" dirty="0"/>
              <a:t>Yes – </a:t>
            </a:r>
            <a:r>
              <a:rPr lang="de-DE" sz="1200" dirty="0" err="1"/>
              <a:t>Corrosion</a:t>
            </a:r>
            <a:r>
              <a:rPr lang="de-DE" sz="1200" dirty="0"/>
              <a:t> </a:t>
            </a:r>
            <a:r>
              <a:rPr lang="de-DE" sz="1200" dirty="0" err="1"/>
              <a:t>protection</a:t>
            </a:r>
            <a:r>
              <a:rPr lang="de-DE" sz="1200" dirty="0"/>
              <a:t> in </a:t>
            </a:r>
            <a:r>
              <a:rPr lang="de-DE" sz="1200" dirty="0" err="1"/>
              <a:t>renewable</a:t>
            </a:r>
            <a:r>
              <a:rPr lang="de-DE" sz="1200" dirty="0"/>
              <a:t> </a:t>
            </a:r>
            <a:r>
              <a:rPr lang="de-DE" sz="1200" dirty="0" err="1"/>
              <a:t>energies</a:t>
            </a:r>
            <a:endParaRPr lang="de-DE" sz="1200" dirty="0"/>
          </a:p>
        </p:txBody>
      </p:sp>
      <p:pic>
        <p:nvPicPr>
          <p:cNvPr id="50" name="Grafik 49">
            <a:extLst>
              <a:ext uri="{FF2B5EF4-FFF2-40B4-BE49-F238E27FC236}">
                <a16:creationId xmlns:a16="http://schemas.microsoft.com/office/drawing/2014/main" id="{D7D37BA6-8026-95D6-D200-06BCC39AB9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2108" y="4696816"/>
            <a:ext cx="356277" cy="356277"/>
          </a:xfrm>
          <a:prstGeom prst="rect">
            <a:avLst/>
          </a:prstGeom>
        </p:spPr>
      </p:pic>
      <p:sp>
        <p:nvSpPr>
          <p:cNvPr id="51" name="Textfeld 50">
            <a:extLst>
              <a:ext uri="{FF2B5EF4-FFF2-40B4-BE49-F238E27FC236}">
                <a16:creationId xmlns:a16="http://schemas.microsoft.com/office/drawing/2014/main" id="{B5A5A6B2-75AC-7F39-FFBA-7E457C72EC4E}"/>
              </a:ext>
            </a:extLst>
          </p:cNvPr>
          <p:cNvSpPr txBox="1"/>
          <p:nvPr/>
        </p:nvSpPr>
        <p:spPr>
          <a:xfrm>
            <a:off x="4489393" y="4651043"/>
            <a:ext cx="2168496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Fun Fact</a:t>
            </a:r>
          </a:p>
          <a:p>
            <a:r>
              <a:rPr lang="en-US" sz="1100" dirty="0"/>
              <a:t>Zinc is essential for the human’s immune system and wound healing.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8B795E00-47C5-A901-811F-4A50C5817333}"/>
              </a:ext>
            </a:extLst>
          </p:cNvPr>
          <p:cNvSpPr/>
          <p:nvPr/>
        </p:nvSpPr>
        <p:spPr>
          <a:xfrm>
            <a:off x="5359401" y="1791072"/>
            <a:ext cx="1267291" cy="156297"/>
          </a:xfrm>
          <a:prstGeom prst="rect">
            <a:avLst/>
          </a:prstGeom>
          <a:solidFill>
            <a:srgbClr val="FFFAEF"/>
          </a:solidFill>
          <a:ln>
            <a:solidFill>
              <a:srgbClr val="FFFA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C7ED1166-01AB-5932-444F-D8B07C388579}"/>
              </a:ext>
            </a:extLst>
          </p:cNvPr>
          <p:cNvGrpSpPr/>
          <p:nvPr/>
        </p:nvGrpSpPr>
        <p:grpSpPr>
          <a:xfrm>
            <a:off x="4114969" y="1163139"/>
            <a:ext cx="749808" cy="704088"/>
            <a:chOff x="4973997" y="3820682"/>
            <a:chExt cx="749808" cy="704088"/>
          </a:xfrm>
        </p:grpSpPr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D646FDBC-6CAF-8E57-1A33-6962D237AA72}"/>
                </a:ext>
              </a:extLst>
            </p:cNvPr>
            <p:cNvSpPr/>
            <p:nvPr/>
          </p:nvSpPr>
          <p:spPr>
            <a:xfrm>
              <a:off x="4973997" y="3820682"/>
              <a:ext cx="749808" cy="704088"/>
            </a:xfrm>
            <a:prstGeom prst="rect">
              <a:avLst/>
            </a:prstGeom>
            <a:solidFill>
              <a:srgbClr val="FEF7ED"/>
            </a:solidFill>
            <a:ln w="222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5C4DB0EE-5ACA-294F-341C-234408F01A05}"/>
                </a:ext>
              </a:extLst>
            </p:cNvPr>
            <p:cNvSpPr txBox="1"/>
            <p:nvPr/>
          </p:nvSpPr>
          <p:spPr>
            <a:xfrm>
              <a:off x="5018250" y="3907073"/>
              <a:ext cx="6604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700" dirty="0" err="1"/>
                <a:t>Zinc</a:t>
              </a:r>
              <a:endParaRPr lang="de-DE" sz="700" dirty="0"/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79DE9A78-B212-9E9C-9977-E81A146AD238}"/>
                </a:ext>
              </a:extLst>
            </p:cNvPr>
            <p:cNvSpPr txBox="1"/>
            <p:nvPr/>
          </p:nvSpPr>
          <p:spPr>
            <a:xfrm>
              <a:off x="5088736" y="4036964"/>
              <a:ext cx="5193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 err="1"/>
                <a:t>Zn</a:t>
              </a:r>
              <a:endParaRPr lang="de-DE" sz="16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6F148F-7100-FAA9-2969-3EDBCDDACFFF}"/>
              </a:ext>
            </a:extLst>
          </p:cNvPr>
          <p:cNvGrpSpPr/>
          <p:nvPr/>
        </p:nvGrpSpPr>
        <p:grpSpPr>
          <a:xfrm>
            <a:off x="486541" y="5308375"/>
            <a:ext cx="1920840" cy="883704"/>
            <a:chOff x="486541" y="5308375"/>
            <a:chExt cx="1920840" cy="883704"/>
          </a:xfrm>
        </p:grpSpPr>
        <p:sp>
          <p:nvSpPr>
            <p:cNvPr id="19" name="Rechteck: abgerundete Ecken 18">
              <a:hlinkClick r:id="rId9" action="ppaction://hlinksldjump"/>
              <a:extLst>
                <a:ext uri="{FF2B5EF4-FFF2-40B4-BE49-F238E27FC236}">
                  <a16:creationId xmlns:a16="http://schemas.microsoft.com/office/drawing/2014/main" id="{43ED0BFF-295F-95B7-B75B-2A3D2E7BB3C4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Sprechblase: rechteckig mit abgerundeten Ecken 20">
              <a:hlinkClick r:id="rId9" action="ppaction://hlinksldjump"/>
              <a:extLst>
                <a:ext uri="{FF2B5EF4-FFF2-40B4-BE49-F238E27FC236}">
                  <a16:creationId xmlns:a16="http://schemas.microsoft.com/office/drawing/2014/main" id="{3DAD6C1E-54FD-D585-0B08-DB77E31C0076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overview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22" name="Interaktive Schaltfläche: Zurückkehren 21">
              <a:hlinkClick r:id="rId9" action="ppaction://hlinksldjump" highlightClick="1"/>
              <a:extLst>
                <a:ext uri="{FF2B5EF4-FFF2-40B4-BE49-F238E27FC236}">
                  <a16:creationId xmlns:a16="http://schemas.microsoft.com/office/drawing/2014/main" id="{2C797FC5-8CA3-2E25-8A33-33C4B19B3E68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61DFC6FD-5CFC-3D50-0531-B3E8F653E0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34541" y="1163139"/>
            <a:ext cx="1135874" cy="69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648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91643B-0730-AD84-8E5A-DB47A3EC5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53AD8DE-DFCA-39AB-80A0-5CF8BD14E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Lead in </a:t>
            </a:r>
            <a:r>
              <a:rPr lang="en-US" noProof="0" dirty="0" err="1"/>
              <a:t>ev</a:t>
            </a:r>
            <a:r>
              <a:rPr lang="en-US" dirty="0" err="1"/>
              <a:t>eryday</a:t>
            </a:r>
            <a:br>
              <a:rPr lang="en-US" dirty="0"/>
            </a:br>
            <a:r>
              <a:rPr lang="en-US" dirty="0"/>
              <a:t>products</a:t>
            </a:r>
            <a:endParaRPr lang="en-US" noProof="0" dirty="0"/>
          </a:p>
        </p:txBody>
      </p:sp>
      <p:pic>
        <p:nvPicPr>
          <p:cNvPr id="4" name="Grafik 3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8186EB7B-217B-ED23-9B93-D68F18B6DD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110" y="2096892"/>
            <a:ext cx="356277" cy="35627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544A962-A2C0-6F0B-0875-0C0E8F029265}"/>
              </a:ext>
            </a:extLst>
          </p:cNvPr>
          <p:cNvSpPr txBox="1"/>
          <p:nvPr/>
        </p:nvSpPr>
        <p:spPr>
          <a:xfrm>
            <a:off x="4448387" y="2047445"/>
            <a:ext cx="182202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Everyday</a:t>
            </a:r>
            <a:r>
              <a:rPr lang="de-DE" sz="1400" b="1" dirty="0"/>
              <a:t> </a:t>
            </a:r>
            <a:r>
              <a:rPr lang="de-DE" sz="1400" b="1" dirty="0" err="1"/>
              <a:t>products</a:t>
            </a:r>
            <a:endParaRPr lang="de-DE" sz="1400" b="1" dirty="0"/>
          </a:p>
          <a:p>
            <a:r>
              <a:rPr lang="en-US" sz="1200" dirty="0"/>
              <a:t>Batteries, radiation shielding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8A4E1E8-1F6E-7262-A7A6-40EE5DE47C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2110" y="2852316"/>
            <a:ext cx="356276" cy="356276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11B7A5CD-C3DC-ACCF-0BDD-24679FA66220}"/>
              </a:ext>
            </a:extLst>
          </p:cNvPr>
          <p:cNvSpPr txBox="1"/>
          <p:nvPr/>
        </p:nvSpPr>
        <p:spPr>
          <a:xfrm>
            <a:off x="4451774" y="2682834"/>
            <a:ext cx="2411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Projected</a:t>
            </a:r>
            <a:r>
              <a:rPr lang="de-DE" sz="1400" b="1" dirty="0"/>
              <a:t> Demand </a:t>
            </a:r>
            <a:r>
              <a:rPr lang="de-DE" sz="1400" b="1" dirty="0" err="1"/>
              <a:t>Increase</a:t>
            </a:r>
            <a:r>
              <a:rPr lang="de-DE" sz="1400" b="1" dirty="0"/>
              <a:t> </a:t>
            </a:r>
            <a:r>
              <a:rPr lang="de-DE" sz="1400" b="1" dirty="0" err="1"/>
              <a:t>by</a:t>
            </a:r>
            <a:r>
              <a:rPr lang="de-DE" sz="1400" b="1" dirty="0"/>
              <a:t> 2030</a:t>
            </a:r>
          </a:p>
          <a:p>
            <a:r>
              <a:rPr lang="de-DE" sz="1200" dirty="0"/>
              <a:t>15 %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9B10143E-0034-0088-E3F9-34428956F3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2110" y="3409481"/>
            <a:ext cx="356276" cy="356276"/>
          </a:xfrm>
          <a:prstGeom prst="rect">
            <a:avLst/>
          </a:prstGeom>
        </p:spPr>
      </p:pic>
      <p:sp>
        <p:nvSpPr>
          <p:cNvPr id="45" name="Textfeld 44">
            <a:extLst>
              <a:ext uri="{FF2B5EF4-FFF2-40B4-BE49-F238E27FC236}">
                <a16:creationId xmlns:a16="http://schemas.microsoft.com/office/drawing/2014/main" id="{F78232EA-28E3-9F58-377F-82AB0D7BD144}"/>
              </a:ext>
            </a:extLst>
          </p:cNvPr>
          <p:cNvSpPr txBox="1"/>
          <p:nvPr/>
        </p:nvSpPr>
        <p:spPr>
          <a:xfrm>
            <a:off x="4448385" y="3328771"/>
            <a:ext cx="24113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Found</a:t>
            </a:r>
            <a:r>
              <a:rPr lang="de-DE" sz="1400" b="1" dirty="0"/>
              <a:t> </a:t>
            </a:r>
            <a:r>
              <a:rPr lang="de-DE" sz="1400" b="1" dirty="0" err="1"/>
              <a:t>Primarily</a:t>
            </a:r>
            <a:endParaRPr lang="de-DE" sz="1400" b="1" dirty="0"/>
          </a:p>
          <a:p>
            <a:pPr marL="228600" indent="-228600">
              <a:buAutoNum type="arabicPeriod"/>
            </a:pPr>
            <a:r>
              <a:rPr lang="de-DE" sz="1200" dirty="0"/>
              <a:t>China 2. Australia 3. Peru</a:t>
            </a:r>
          </a:p>
        </p:txBody>
      </p:sp>
      <p:pic>
        <p:nvPicPr>
          <p:cNvPr id="47" name="Grafik 46">
            <a:extLst>
              <a:ext uri="{FF2B5EF4-FFF2-40B4-BE49-F238E27FC236}">
                <a16:creationId xmlns:a16="http://schemas.microsoft.com/office/drawing/2014/main" id="{43CA0E4D-6035-84B6-8354-0B7F61E61F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6675" y="3871941"/>
            <a:ext cx="356277" cy="356277"/>
          </a:xfrm>
          <a:prstGeom prst="rect">
            <a:avLst/>
          </a:prstGeom>
        </p:spPr>
      </p:pic>
      <p:sp>
        <p:nvSpPr>
          <p:cNvPr id="48" name="Textfeld 47">
            <a:extLst>
              <a:ext uri="{FF2B5EF4-FFF2-40B4-BE49-F238E27FC236}">
                <a16:creationId xmlns:a16="http://schemas.microsoft.com/office/drawing/2014/main" id="{9C090B72-E0C8-A9D5-EACE-B418B655A4C2}"/>
              </a:ext>
            </a:extLst>
          </p:cNvPr>
          <p:cNvSpPr txBox="1"/>
          <p:nvPr/>
        </p:nvSpPr>
        <p:spPr>
          <a:xfrm>
            <a:off x="4485400" y="3769150"/>
            <a:ext cx="2411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Identified</a:t>
            </a:r>
            <a:r>
              <a:rPr lang="de-DE" sz="1400" b="1" dirty="0"/>
              <a:t> </a:t>
            </a:r>
            <a:r>
              <a:rPr lang="de-DE" sz="1400" b="1" dirty="0" err="1"/>
              <a:t>as</a:t>
            </a:r>
            <a:r>
              <a:rPr lang="de-DE" sz="1400" b="1" dirty="0"/>
              <a:t> a Clean Energy </a:t>
            </a:r>
            <a:r>
              <a:rPr lang="de-DE" sz="1400" b="1" dirty="0" err="1"/>
              <a:t>Metal</a:t>
            </a:r>
            <a:r>
              <a:rPr lang="de-DE" sz="1400" b="1" dirty="0"/>
              <a:t>?</a:t>
            </a:r>
          </a:p>
          <a:p>
            <a:r>
              <a:rPr lang="de-DE" sz="1200" dirty="0"/>
              <a:t>Yes – Backup </a:t>
            </a:r>
            <a:r>
              <a:rPr lang="de-DE" sz="1200" dirty="0" err="1"/>
              <a:t>energy</a:t>
            </a:r>
            <a:r>
              <a:rPr lang="de-DE" sz="1200" dirty="0"/>
              <a:t> </a:t>
            </a:r>
            <a:r>
              <a:rPr lang="de-DE" sz="1200" dirty="0" err="1"/>
              <a:t>systems</a:t>
            </a:r>
            <a:r>
              <a:rPr lang="de-DE" sz="1200" dirty="0"/>
              <a:t> </a:t>
            </a:r>
          </a:p>
        </p:txBody>
      </p:sp>
      <p:pic>
        <p:nvPicPr>
          <p:cNvPr id="50" name="Grafik 49">
            <a:extLst>
              <a:ext uri="{FF2B5EF4-FFF2-40B4-BE49-F238E27FC236}">
                <a16:creationId xmlns:a16="http://schemas.microsoft.com/office/drawing/2014/main" id="{06EC1A47-AD36-7861-82AF-6E80217E2B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2108" y="4518677"/>
            <a:ext cx="356277" cy="356277"/>
          </a:xfrm>
          <a:prstGeom prst="rect">
            <a:avLst/>
          </a:prstGeom>
        </p:spPr>
      </p:pic>
      <p:sp>
        <p:nvSpPr>
          <p:cNvPr id="51" name="Textfeld 50">
            <a:extLst>
              <a:ext uri="{FF2B5EF4-FFF2-40B4-BE49-F238E27FC236}">
                <a16:creationId xmlns:a16="http://schemas.microsoft.com/office/drawing/2014/main" id="{FDC755EC-29FC-8368-E98A-B5577F77E072}"/>
              </a:ext>
            </a:extLst>
          </p:cNvPr>
          <p:cNvSpPr txBox="1"/>
          <p:nvPr/>
        </p:nvSpPr>
        <p:spPr>
          <a:xfrm>
            <a:off x="4489392" y="4497844"/>
            <a:ext cx="2168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Fun Fact</a:t>
            </a:r>
          </a:p>
          <a:p>
            <a:r>
              <a:rPr lang="en-US" sz="1100" dirty="0"/>
              <a:t>Lead is used by humans for at least 7,000 years.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7EB1C202-F62B-201D-B426-28417E057109}"/>
              </a:ext>
            </a:extLst>
          </p:cNvPr>
          <p:cNvSpPr/>
          <p:nvPr/>
        </p:nvSpPr>
        <p:spPr>
          <a:xfrm>
            <a:off x="5359401" y="1791072"/>
            <a:ext cx="1267291" cy="156297"/>
          </a:xfrm>
          <a:prstGeom prst="rect">
            <a:avLst/>
          </a:prstGeom>
          <a:solidFill>
            <a:srgbClr val="FFFAEF"/>
          </a:solidFill>
          <a:ln>
            <a:solidFill>
              <a:srgbClr val="FFFA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0BD6F32-CB92-32FA-3E91-ED054B8A24D9}"/>
              </a:ext>
            </a:extLst>
          </p:cNvPr>
          <p:cNvGrpSpPr/>
          <p:nvPr/>
        </p:nvGrpSpPr>
        <p:grpSpPr>
          <a:xfrm>
            <a:off x="4114969" y="1163139"/>
            <a:ext cx="749808" cy="704088"/>
            <a:chOff x="4973997" y="3820682"/>
            <a:chExt cx="749808" cy="704088"/>
          </a:xfrm>
        </p:grpSpPr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D2BCE853-4230-7FE9-7E99-C6BB4ED3FA39}"/>
                </a:ext>
              </a:extLst>
            </p:cNvPr>
            <p:cNvSpPr/>
            <p:nvPr/>
          </p:nvSpPr>
          <p:spPr>
            <a:xfrm>
              <a:off x="4973997" y="3820682"/>
              <a:ext cx="749808" cy="704088"/>
            </a:xfrm>
            <a:prstGeom prst="rect">
              <a:avLst/>
            </a:prstGeom>
            <a:solidFill>
              <a:srgbClr val="FEF7ED"/>
            </a:solidFill>
            <a:ln w="222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A3F2465F-F67F-C195-DBF2-5FA163550961}"/>
                </a:ext>
              </a:extLst>
            </p:cNvPr>
            <p:cNvSpPr txBox="1"/>
            <p:nvPr/>
          </p:nvSpPr>
          <p:spPr>
            <a:xfrm>
              <a:off x="5018250" y="3907073"/>
              <a:ext cx="6604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700" dirty="0"/>
                <a:t>Lead</a:t>
              </a:r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0F985853-E7CA-DC37-669D-054D0EEF2245}"/>
                </a:ext>
              </a:extLst>
            </p:cNvPr>
            <p:cNvSpPr txBox="1"/>
            <p:nvPr/>
          </p:nvSpPr>
          <p:spPr>
            <a:xfrm>
              <a:off x="5088736" y="4036964"/>
              <a:ext cx="5193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 err="1"/>
                <a:t>Pb</a:t>
              </a:r>
              <a:endParaRPr lang="de-DE" sz="1600" dirty="0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C718CA9-09C7-71DD-34E8-ED0ECCE744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3701" y="1163901"/>
            <a:ext cx="990600" cy="70332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BDF4268-715B-60CC-68E5-8A5E48856812}"/>
              </a:ext>
            </a:extLst>
          </p:cNvPr>
          <p:cNvGrpSpPr/>
          <p:nvPr/>
        </p:nvGrpSpPr>
        <p:grpSpPr>
          <a:xfrm>
            <a:off x="486541" y="5308375"/>
            <a:ext cx="1920840" cy="883704"/>
            <a:chOff x="486541" y="5308375"/>
            <a:chExt cx="1920840" cy="883704"/>
          </a:xfrm>
        </p:grpSpPr>
        <p:sp>
          <p:nvSpPr>
            <p:cNvPr id="11" name="Rechteck: abgerundete Ecken 18">
              <a:hlinkClick r:id="rId10" action="ppaction://hlinksldjump"/>
              <a:extLst>
                <a:ext uri="{FF2B5EF4-FFF2-40B4-BE49-F238E27FC236}">
                  <a16:creationId xmlns:a16="http://schemas.microsoft.com/office/drawing/2014/main" id="{F16207BF-BBCE-6418-428E-2013632B3DA9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Sprechblase: rechteckig mit abgerundeten Ecken 20">
              <a:hlinkClick r:id="rId10" action="ppaction://hlinksldjump"/>
              <a:extLst>
                <a:ext uri="{FF2B5EF4-FFF2-40B4-BE49-F238E27FC236}">
                  <a16:creationId xmlns:a16="http://schemas.microsoft.com/office/drawing/2014/main" id="{75FC66EF-6FD3-0EB7-2AC5-515A7AECD49B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overview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14" name="Interaktive Schaltfläche: Zurückkehren 21">
              <a:hlinkClick r:id="rId10" action="ppaction://hlinksldjump" highlightClick="1"/>
              <a:extLst>
                <a:ext uri="{FF2B5EF4-FFF2-40B4-BE49-F238E27FC236}">
                  <a16:creationId xmlns:a16="http://schemas.microsoft.com/office/drawing/2014/main" id="{98CF2210-BD86-6593-B7EB-009EC5643C74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88203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1A972F-092F-8643-EF7D-01E0DA490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1812027-F215-3F09-E912-FDE44D49D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Silver in </a:t>
            </a:r>
            <a:r>
              <a:rPr lang="en-US" noProof="0" dirty="0" err="1"/>
              <a:t>ev</a:t>
            </a:r>
            <a:r>
              <a:rPr lang="en-US" dirty="0" err="1"/>
              <a:t>eryday</a:t>
            </a:r>
            <a:br>
              <a:rPr lang="en-US" dirty="0"/>
            </a:br>
            <a:r>
              <a:rPr lang="en-US" dirty="0"/>
              <a:t>products</a:t>
            </a:r>
            <a:endParaRPr lang="en-US" noProof="0" dirty="0"/>
          </a:p>
        </p:txBody>
      </p:sp>
      <p:pic>
        <p:nvPicPr>
          <p:cNvPr id="4" name="Grafik 3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ED6EE00D-6A55-2AC2-5900-2B41A31F3F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110" y="2096892"/>
            <a:ext cx="356277" cy="35627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A81046A-155B-3B7A-08FD-5BC7BDB18605}"/>
              </a:ext>
            </a:extLst>
          </p:cNvPr>
          <p:cNvSpPr txBox="1"/>
          <p:nvPr/>
        </p:nvSpPr>
        <p:spPr>
          <a:xfrm>
            <a:off x="4448386" y="2047445"/>
            <a:ext cx="196257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Everyday</a:t>
            </a:r>
            <a:r>
              <a:rPr lang="de-DE" sz="1400" b="1" dirty="0"/>
              <a:t> </a:t>
            </a:r>
            <a:r>
              <a:rPr lang="de-DE" sz="1400" b="1" dirty="0" err="1"/>
              <a:t>products</a:t>
            </a:r>
            <a:endParaRPr lang="de-DE" sz="1400" b="1" dirty="0"/>
          </a:p>
          <a:p>
            <a:r>
              <a:rPr lang="en-US" sz="1200" dirty="0"/>
              <a:t>Electronics, Solar panels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57E0760-74AD-9642-5CD4-450A612196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2110" y="2852316"/>
            <a:ext cx="356276" cy="356276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80E2C3B0-8262-F212-D7D3-7B0CEBF9EA30}"/>
              </a:ext>
            </a:extLst>
          </p:cNvPr>
          <p:cNvSpPr txBox="1"/>
          <p:nvPr/>
        </p:nvSpPr>
        <p:spPr>
          <a:xfrm>
            <a:off x="4451774" y="2682834"/>
            <a:ext cx="2411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Projected</a:t>
            </a:r>
            <a:r>
              <a:rPr lang="de-DE" sz="1400" b="1" dirty="0"/>
              <a:t> Demand </a:t>
            </a:r>
            <a:r>
              <a:rPr lang="de-DE" sz="1400" b="1" dirty="0" err="1"/>
              <a:t>Increase</a:t>
            </a:r>
            <a:r>
              <a:rPr lang="de-DE" sz="1400" b="1" dirty="0"/>
              <a:t> </a:t>
            </a:r>
            <a:r>
              <a:rPr lang="de-DE" sz="1400" b="1" dirty="0" err="1"/>
              <a:t>by</a:t>
            </a:r>
            <a:r>
              <a:rPr lang="de-DE" sz="1400" b="1" dirty="0"/>
              <a:t> 2030</a:t>
            </a:r>
          </a:p>
          <a:p>
            <a:r>
              <a:rPr lang="de-DE" sz="1200" dirty="0"/>
              <a:t>35 %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D2D0F155-38FC-D6FF-DEE0-FFC100B8F4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2110" y="3409481"/>
            <a:ext cx="356276" cy="356276"/>
          </a:xfrm>
          <a:prstGeom prst="rect">
            <a:avLst/>
          </a:prstGeom>
        </p:spPr>
      </p:pic>
      <p:sp>
        <p:nvSpPr>
          <p:cNvPr id="45" name="Textfeld 44">
            <a:extLst>
              <a:ext uri="{FF2B5EF4-FFF2-40B4-BE49-F238E27FC236}">
                <a16:creationId xmlns:a16="http://schemas.microsoft.com/office/drawing/2014/main" id="{1AA0C9C8-DF8C-AAE9-E904-A4BD23B2016C}"/>
              </a:ext>
            </a:extLst>
          </p:cNvPr>
          <p:cNvSpPr txBox="1"/>
          <p:nvPr/>
        </p:nvSpPr>
        <p:spPr>
          <a:xfrm>
            <a:off x="4448385" y="3328771"/>
            <a:ext cx="24113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Found</a:t>
            </a:r>
            <a:r>
              <a:rPr lang="de-DE" sz="1400" b="1" dirty="0"/>
              <a:t> </a:t>
            </a:r>
            <a:r>
              <a:rPr lang="de-DE" sz="1400" b="1" dirty="0" err="1"/>
              <a:t>Primarily</a:t>
            </a:r>
            <a:endParaRPr lang="de-DE" sz="1400" b="1" dirty="0"/>
          </a:p>
          <a:p>
            <a:pPr marL="228600" indent="-228600">
              <a:buAutoNum type="arabicPeriod"/>
            </a:pPr>
            <a:r>
              <a:rPr lang="de-DE" sz="1200" dirty="0"/>
              <a:t>Mexico 2. China 3. Peru</a:t>
            </a:r>
          </a:p>
        </p:txBody>
      </p:sp>
      <p:pic>
        <p:nvPicPr>
          <p:cNvPr id="47" name="Grafik 46">
            <a:extLst>
              <a:ext uri="{FF2B5EF4-FFF2-40B4-BE49-F238E27FC236}">
                <a16:creationId xmlns:a16="http://schemas.microsoft.com/office/drawing/2014/main" id="{282E1CC1-F88D-8482-F805-2EAFFBDEFF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6675" y="3871941"/>
            <a:ext cx="356277" cy="356277"/>
          </a:xfrm>
          <a:prstGeom prst="rect">
            <a:avLst/>
          </a:prstGeom>
        </p:spPr>
      </p:pic>
      <p:sp>
        <p:nvSpPr>
          <p:cNvPr id="48" name="Textfeld 47">
            <a:extLst>
              <a:ext uri="{FF2B5EF4-FFF2-40B4-BE49-F238E27FC236}">
                <a16:creationId xmlns:a16="http://schemas.microsoft.com/office/drawing/2014/main" id="{D2452348-C86E-A405-24EA-DD8E5BDA2D0C}"/>
              </a:ext>
            </a:extLst>
          </p:cNvPr>
          <p:cNvSpPr txBox="1"/>
          <p:nvPr/>
        </p:nvSpPr>
        <p:spPr>
          <a:xfrm>
            <a:off x="4485400" y="3769150"/>
            <a:ext cx="2411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Identified</a:t>
            </a:r>
            <a:r>
              <a:rPr lang="de-DE" sz="1400" b="1" dirty="0"/>
              <a:t> </a:t>
            </a:r>
            <a:r>
              <a:rPr lang="de-DE" sz="1400" b="1" dirty="0" err="1"/>
              <a:t>as</a:t>
            </a:r>
            <a:r>
              <a:rPr lang="de-DE" sz="1400" b="1" dirty="0"/>
              <a:t> a Clean Energy </a:t>
            </a:r>
            <a:r>
              <a:rPr lang="de-DE" sz="1400" b="1" dirty="0" err="1"/>
              <a:t>Metal</a:t>
            </a:r>
            <a:r>
              <a:rPr lang="de-DE" sz="1400" b="1" dirty="0"/>
              <a:t>?</a:t>
            </a:r>
          </a:p>
          <a:p>
            <a:r>
              <a:rPr lang="de-DE" sz="1200" dirty="0"/>
              <a:t>Yes</a:t>
            </a:r>
          </a:p>
        </p:txBody>
      </p:sp>
      <p:pic>
        <p:nvPicPr>
          <p:cNvPr id="50" name="Grafik 49">
            <a:extLst>
              <a:ext uri="{FF2B5EF4-FFF2-40B4-BE49-F238E27FC236}">
                <a16:creationId xmlns:a16="http://schemas.microsoft.com/office/drawing/2014/main" id="{5A8B867C-D4A0-067A-A1DD-A84132CA08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2108" y="4518677"/>
            <a:ext cx="356277" cy="356277"/>
          </a:xfrm>
          <a:prstGeom prst="rect">
            <a:avLst/>
          </a:prstGeom>
        </p:spPr>
      </p:pic>
      <p:sp>
        <p:nvSpPr>
          <p:cNvPr id="51" name="Textfeld 50">
            <a:extLst>
              <a:ext uri="{FF2B5EF4-FFF2-40B4-BE49-F238E27FC236}">
                <a16:creationId xmlns:a16="http://schemas.microsoft.com/office/drawing/2014/main" id="{6F8D339D-245B-51EC-F44E-02813866069D}"/>
              </a:ext>
            </a:extLst>
          </p:cNvPr>
          <p:cNvSpPr txBox="1"/>
          <p:nvPr/>
        </p:nvSpPr>
        <p:spPr>
          <a:xfrm>
            <a:off x="4489392" y="4497844"/>
            <a:ext cx="2168496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Fun Fact</a:t>
            </a:r>
          </a:p>
          <a:p>
            <a:r>
              <a:rPr lang="en-US" sz="1100" dirty="0"/>
              <a:t>Silver is the best natural conductor of electricity of all metals.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EDBD229F-53D6-C0EE-A06C-816D2366156A}"/>
              </a:ext>
            </a:extLst>
          </p:cNvPr>
          <p:cNvSpPr/>
          <p:nvPr/>
        </p:nvSpPr>
        <p:spPr>
          <a:xfrm>
            <a:off x="5359401" y="1791072"/>
            <a:ext cx="1267291" cy="156297"/>
          </a:xfrm>
          <a:prstGeom prst="rect">
            <a:avLst/>
          </a:prstGeom>
          <a:solidFill>
            <a:srgbClr val="FFFAEF"/>
          </a:solidFill>
          <a:ln>
            <a:solidFill>
              <a:srgbClr val="FFFA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5F723039-56BD-F07C-16AE-492F19E67B54}"/>
              </a:ext>
            </a:extLst>
          </p:cNvPr>
          <p:cNvGrpSpPr/>
          <p:nvPr/>
        </p:nvGrpSpPr>
        <p:grpSpPr>
          <a:xfrm>
            <a:off x="4114969" y="1163139"/>
            <a:ext cx="749808" cy="704088"/>
            <a:chOff x="4973997" y="3820682"/>
            <a:chExt cx="749808" cy="704088"/>
          </a:xfrm>
        </p:grpSpPr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D9A2ED5E-73EC-71D6-D70D-0625C1F5B28C}"/>
                </a:ext>
              </a:extLst>
            </p:cNvPr>
            <p:cNvSpPr/>
            <p:nvPr/>
          </p:nvSpPr>
          <p:spPr>
            <a:xfrm>
              <a:off x="4973997" y="3820682"/>
              <a:ext cx="749808" cy="704088"/>
            </a:xfrm>
            <a:prstGeom prst="rect">
              <a:avLst/>
            </a:prstGeom>
            <a:solidFill>
              <a:srgbClr val="FEF7ED"/>
            </a:solidFill>
            <a:ln w="222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936413A3-BFB8-4766-EE57-11836D070476}"/>
                </a:ext>
              </a:extLst>
            </p:cNvPr>
            <p:cNvSpPr txBox="1"/>
            <p:nvPr/>
          </p:nvSpPr>
          <p:spPr>
            <a:xfrm>
              <a:off x="5018250" y="3907073"/>
              <a:ext cx="6604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700" dirty="0" err="1"/>
                <a:t>Silver</a:t>
              </a:r>
              <a:endParaRPr lang="de-DE" sz="700" dirty="0"/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D7CFF586-5490-D733-0794-E097FC1C0CC7}"/>
                </a:ext>
              </a:extLst>
            </p:cNvPr>
            <p:cNvSpPr txBox="1"/>
            <p:nvPr/>
          </p:nvSpPr>
          <p:spPr>
            <a:xfrm>
              <a:off x="5088736" y="4036964"/>
              <a:ext cx="5193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/>
                <a:t>Ag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42220A97-7A27-0ADC-D3B9-50A316D0AE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59401" y="1168381"/>
            <a:ext cx="891847" cy="69884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A5A785C-41DD-5090-58BF-7BC387A8A58D}"/>
              </a:ext>
            </a:extLst>
          </p:cNvPr>
          <p:cNvGrpSpPr/>
          <p:nvPr/>
        </p:nvGrpSpPr>
        <p:grpSpPr>
          <a:xfrm>
            <a:off x="486541" y="5308375"/>
            <a:ext cx="1920840" cy="883704"/>
            <a:chOff x="486541" y="5308375"/>
            <a:chExt cx="1920840" cy="883704"/>
          </a:xfrm>
        </p:grpSpPr>
        <p:sp>
          <p:nvSpPr>
            <p:cNvPr id="11" name="Rechteck: abgerundete Ecken 18">
              <a:hlinkClick r:id="rId10" action="ppaction://hlinksldjump"/>
              <a:extLst>
                <a:ext uri="{FF2B5EF4-FFF2-40B4-BE49-F238E27FC236}">
                  <a16:creationId xmlns:a16="http://schemas.microsoft.com/office/drawing/2014/main" id="{998E0BBD-42C4-9F41-F015-511E6C4F0410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Sprechblase: rechteckig mit abgerundeten Ecken 20">
              <a:hlinkClick r:id="rId10" action="ppaction://hlinksldjump"/>
              <a:extLst>
                <a:ext uri="{FF2B5EF4-FFF2-40B4-BE49-F238E27FC236}">
                  <a16:creationId xmlns:a16="http://schemas.microsoft.com/office/drawing/2014/main" id="{648BAF4F-4620-62F8-1282-6D269F5B7A07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overview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14" name="Interaktive Schaltfläche: Zurückkehren 21">
              <a:hlinkClick r:id="rId10" action="ppaction://hlinksldjump" highlightClick="1"/>
              <a:extLst>
                <a:ext uri="{FF2B5EF4-FFF2-40B4-BE49-F238E27FC236}">
                  <a16:creationId xmlns:a16="http://schemas.microsoft.com/office/drawing/2014/main" id="{FE012C35-D1A8-BCDB-0033-09A769745EE2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69560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6F1781-62C3-E502-A3E5-DC876A35F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6A2A8F5-739C-35FC-D8E5-F31053C0A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Germanium in </a:t>
            </a:r>
            <a:r>
              <a:rPr lang="en-US" noProof="0" dirty="0" err="1"/>
              <a:t>ev</a:t>
            </a:r>
            <a:r>
              <a:rPr lang="en-US" dirty="0" err="1"/>
              <a:t>eryday</a:t>
            </a:r>
            <a:br>
              <a:rPr lang="en-US" dirty="0"/>
            </a:br>
            <a:r>
              <a:rPr lang="en-US" dirty="0"/>
              <a:t>products</a:t>
            </a:r>
            <a:endParaRPr lang="en-US" noProof="0" dirty="0"/>
          </a:p>
        </p:txBody>
      </p:sp>
      <p:pic>
        <p:nvPicPr>
          <p:cNvPr id="4" name="Grafik 3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31014E97-9C16-AD00-1B97-7240543596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110" y="2096892"/>
            <a:ext cx="356277" cy="35627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BD1C7EDC-BF88-BC7E-D4AD-CE79589C7293}"/>
              </a:ext>
            </a:extLst>
          </p:cNvPr>
          <p:cNvSpPr txBox="1"/>
          <p:nvPr/>
        </p:nvSpPr>
        <p:spPr>
          <a:xfrm>
            <a:off x="4448386" y="2047445"/>
            <a:ext cx="196257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Everyday</a:t>
            </a:r>
            <a:r>
              <a:rPr lang="de-DE" sz="1400" b="1" dirty="0"/>
              <a:t> </a:t>
            </a:r>
            <a:r>
              <a:rPr lang="de-DE" sz="1400" b="1" dirty="0" err="1"/>
              <a:t>products</a:t>
            </a:r>
            <a:endParaRPr lang="de-DE" sz="1400" b="1" dirty="0"/>
          </a:p>
          <a:p>
            <a:r>
              <a:rPr lang="en-US" sz="1200" dirty="0"/>
              <a:t>Fiber-optics, infrared, solar cells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0B48A36-7E32-9319-CCC0-63EB29E4B4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2110" y="2852316"/>
            <a:ext cx="356276" cy="356276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429290B8-B77B-5866-8E18-DA86CF7855BA}"/>
              </a:ext>
            </a:extLst>
          </p:cNvPr>
          <p:cNvSpPr txBox="1"/>
          <p:nvPr/>
        </p:nvSpPr>
        <p:spPr>
          <a:xfrm>
            <a:off x="4451774" y="2682834"/>
            <a:ext cx="2411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Projected</a:t>
            </a:r>
            <a:r>
              <a:rPr lang="de-DE" sz="1400" b="1" dirty="0"/>
              <a:t> Demand </a:t>
            </a:r>
            <a:r>
              <a:rPr lang="de-DE" sz="1400" b="1" dirty="0" err="1"/>
              <a:t>Increase</a:t>
            </a:r>
            <a:r>
              <a:rPr lang="de-DE" sz="1400" b="1" dirty="0"/>
              <a:t> </a:t>
            </a:r>
            <a:r>
              <a:rPr lang="de-DE" sz="1400" b="1" dirty="0" err="1"/>
              <a:t>by</a:t>
            </a:r>
            <a:r>
              <a:rPr lang="de-DE" sz="1400" b="1" dirty="0"/>
              <a:t> 2030</a:t>
            </a:r>
          </a:p>
          <a:p>
            <a:r>
              <a:rPr lang="de-DE" sz="1200" dirty="0"/>
              <a:t>40 %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81FC28CA-6DF4-D217-26DB-30C9C0E187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2110" y="3409481"/>
            <a:ext cx="356276" cy="356276"/>
          </a:xfrm>
          <a:prstGeom prst="rect">
            <a:avLst/>
          </a:prstGeom>
        </p:spPr>
      </p:pic>
      <p:sp>
        <p:nvSpPr>
          <p:cNvPr id="45" name="Textfeld 44">
            <a:extLst>
              <a:ext uri="{FF2B5EF4-FFF2-40B4-BE49-F238E27FC236}">
                <a16:creationId xmlns:a16="http://schemas.microsoft.com/office/drawing/2014/main" id="{08B2837A-831A-C157-EEF5-3D15F99DF887}"/>
              </a:ext>
            </a:extLst>
          </p:cNvPr>
          <p:cNvSpPr txBox="1"/>
          <p:nvPr/>
        </p:nvSpPr>
        <p:spPr>
          <a:xfrm>
            <a:off x="4448385" y="3328771"/>
            <a:ext cx="24113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Found</a:t>
            </a:r>
            <a:r>
              <a:rPr lang="de-DE" sz="1400" b="1" dirty="0"/>
              <a:t> </a:t>
            </a:r>
            <a:r>
              <a:rPr lang="de-DE" sz="1400" b="1" dirty="0" err="1"/>
              <a:t>Primarily</a:t>
            </a:r>
            <a:endParaRPr lang="de-DE" sz="1400" b="1" dirty="0"/>
          </a:p>
          <a:p>
            <a:pPr marL="228600" indent="-228600">
              <a:buAutoNum type="arabicPeriod"/>
            </a:pPr>
            <a:r>
              <a:rPr lang="de-DE" sz="1200" dirty="0"/>
              <a:t>China 2. Canada 3. USA</a:t>
            </a:r>
          </a:p>
        </p:txBody>
      </p:sp>
      <p:pic>
        <p:nvPicPr>
          <p:cNvPr id="47" name="Grafik 46">
            <a:extLst>
              <a:ext uri="{FF2B5EF4-FFF2-40B4-BE49-F238E27FC236}">
                <a16:creationId xmlns:a16="http://schemas.microsoft.com/office/drawing/2014/main" id="{231F5E74-747C-104D-2EDF-A9008C6FA1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6675" y="3871941"/>
            <a:ext cx="356277" cy="356277"/>
          </a:xfrm>
          <a:prstGeom prst="rect">
            <a:avLst/>
          </a:prstGeom>
        </p:spPr>
      </p:pic>
      <p:sp>
        <p:nvSpPr>
          <p:cNvPr id="48" name="Textfeld 47">
            <a:extLst>
              <a:ext uri="{FF2B5EF4-FFF2-40B4-BE49-F238E27FC236}">
                <a16:creationId xmlns:a16="http://schemas.microsoft.com/office/drawing/2014/main" id="{B16207C2-01DB-F759-BC07-80225A86B4D9}"/>
              </a:ext>
            </a:extLst>
          </p:cNvPr>
          <p:cNvSpPr txBox="1"/>
          <p:nvPr/>
        </p:nvSpPr>
        <p:spPr>
          <a:xfrm>
            <a:off x="4485400" y="3769150"/>
            <a:ext cx="2411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Identified</a:t>
            </a:r>
            <a:r>
              <a:rPr lang="de-DE" sz="1400" b="1" dirty="0"/>
              <a:t> </a:t>
            </a:r>
            <a:r>
              <a:rPr lang="de-DE" sz="1400" b="1" dirty="0" err="1"/>
              <a:t>as</a:t>
            </a:r>
            <a:r>
              <a:rPr lang="de-DE" sz="1400" b="1" dirty="0"/>
              <a:t> a Clean Energy </a:t>
            </a:r>
            <a:r>
              <a:rPr lang="de-DE" sz="1400" b="1" dirty="0" err="1"/>
              <a:t>Metal</a:t>
            </a:r>
            <a:r>
              <a:rPr lang="de-DE" sz="1400" b="1" dirty="0"/>
              <a:t>?</a:t>
            </a:r>
          </a:p>
          <a:p>
            <a:r>
              <a:rPr lang="de-DE" sz="1200" dirty="0"/>
              <a:t>Yes</a:t>
            </a:r>
          </a:p>
        </p:txBody>
      </p:sp>
      <p:pic>
        <p:nvPicPr>
          <p:cNvPr id="50" name="Grafik 49">
            <a:extLst>
              <a:ext uri="{FF2B5EF4-FFF2-40B4-BE49-F238E27FC236}">
                <a16:creationId xmlns:a16="http://schemas.microsoft.com/office/drawing/2014/main" id="{77F13F49-68EF-650E-188F-2F59ABFAE5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2108" y="4518677"/>
            <a:ext cx="356277" cy="356277"/>
          </a:xfrm>
          <a:prstGeom prst="rect">
            <a:avLst/>
          </a:prstGeom>
        </p:spPr>
      </p:pic>
      <p:sp>
        <p:nvSpPr>
          <p:cNvPr id="51" name="Textfeld 50">
            <a:extLst>
              <a:ext uri="{FF2B5EF4-FFF2-40B4-BE49-F238E27FC236}">
                <a16:creationId xmlns:a16="http://schemas.microsoft.com/office/drawing/2014/main" id="{AD3B52C4-A802-8CD4-0165-8575DA1CE062}"/>
              </a:ext>
            </a:extLst>
          </p:cNvPr>
          <p:cNvSpPr txBox="1"/>
          <p:nvPr/>
        </p:nvSpPr>
        <p:spPr>
          <a:xfrm>
            <a:off x="4489392" y="4497844"/>
            <a:ext cx="216849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Fun Fact</a:t>
            </a:r>
          </a:p>
          <a:p>
            <a:r>
              <a:rPr lang="en-US" sz="1100" dirty="0"/>
              <a:t>Mendeleev predicted Germanium at the exact right spot in the periodic system before its discovery.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28125ABF-84F5-DE62-201E-68E38BF5BE98}"/>
              </a:ext>
            </a:extLst>
          </p:cNvPr>
          <p:cNvSpPr/>
          <p:nvPr/>
        </p:nvSpPr>
        <p:spPr>
          <a:xfrm>
            <a:off x="5359401" y="1791072"/>
            <a:ext cx="1267291" cy="156297"/>
          </a:xfrm>
          <a:prstGeom prst="rect">
            <a:avLst/>
          </a:prstGeom>
          <a:solidFill>
            <a:srgbClr val="FFFAEF"/>
          </a:solidFill>
          <a:ln>
            <a:solidFill>
              <a:srgbClr val="FFFA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3C3DBFE-C482-87A3-A0D9-521BC54670A6}"/>
              </a:ext>
            </a:extLst>
          </p:cNvPr>
          <p:cNvGrpSpPr/>
          <p:nvPr/>
        </p:nvGrpSpPr>
        <p:grpSpPr>
          <a:xfrm>
            <a:off x="4114969" y="1163139"/>
            <a:ext cx="749808" cy="704088"/>
            <a:chOff x="4973997" y="3820682"/>
            <a:chExt cx="749808" cy="704088"/>
          </a:xfrm>
        </p:grpSpPr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4CC4B080-E6A6-8F1C-CC59-A962C8AE000A}"/>
                </a:ext>
              </a:extLst>
            </p:cNvPr>
            <p:cNvSpPr/>
            <p:nvPr/>
          </p:nvSpPr>
          <p:spPr>
            <a:xfrm>
              <a:off x="4973997" y="3820682"/>
              <a:ext cx="749808" cy="704088"/>
            </a:xfrm>
            <a:prstGeom prst="rect">
              <a:avLst/>
            </a:prstGeom>
            <a:solidFill>
              <a:srgbClr val="FEF7ED"/>
            </a:solidFill>
            <a:ln w="222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4303CDEB-5E8F-35BB-1051-3A48B22B14D1}"/>
                </a:ext>
              </a:extLst>
            </p:cNvPr>
            <p:cNvSpPr txBox="1"/>
            <p:nvPr/>
          </p:nvSpPr>
          <p:spPr>
            <a:xfrm>
              <a:off x="5018250" y="3907073"/>
              <a:ext cx="6604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700" dirty="0" err="1"/>
                <a:t>Silver</a:t>
              </a:r>
              <a:endParaRPr lang="de-DE" sz="700" dirty="0"/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368526D1-7F58-B0F3-5A97-D774C84BFA11}"/>
                </a:ext>
              </a:extLst>
            </p:cNvPr>
            <p:cNvSpPr txBox="1"/>
            <p:nvPr/>
          </p:nvSpPr>
          <p:spPr>
            <a:xfrm>
              <a:off x="5088736" y="4036964"/>
              <a:ext cx="5193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/>
                <a:t>Ge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4860C5F-3B83-2BF5-44C5-8EB819737AE7}"/>
              </a:ext>
            </a:extLst>
          </p:cNvPr>
          <p:cNvGrpSpPr/>
          <p:nvPr/>
        </p:nvGrpSpPr>
        <p:grpSpPr>
          <a:xfrm>
            <a:off x="486541" y="5308375"/>
            <a:ext cx="1920840" cy="883704"/>
            <a:chOff x="486541" y="5308375"/>
            <a:chExt cx="1920840" cy="883704"/>
          </a:xfrm>
        </p:grpSpPr>
        <p:sp>
          <p:nvSpPr>
            <p:cNvPr id="11" name="Rechteck: abgerundete Ecken 18">
              <a:hlinkClick r:id="rId9" action="ppaction://hlinksldjump"/>
              <a:extLst>
                <a:ext uri="{FF2B5EF4-FFF2-40B4-BE49-F238E27FC236}">
                  <a16:creationId xmlns:a16="http://schemas.microsoft.com/office/drawing/2014/main" id="{55B65DDB-E41F-C9D8-94C7-CA1143D87962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Sprechblase: rechteckig mit abgerundeten Ecken 20">
              <a:hlinkClick r:id="rId9" action="ppaction://hlinksldjump"/>
              <a:extLst>
                <a:ext uri="{FF2B5EF4-FFF2-40B4-BE49-F238E27FC236}">
                  <a16:creationId xmlns:a16="http://schemas.microsoft.com/office/drawing/2014/main" id="{B7F8CC99-6BFC-970F-01DB-A9F11D70E997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overview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14" name="Interaktive Schaltfläche: Zurückkehren 21">
              <a:hlinkClick r:id="rId9" action="ppaction://hlinksldjump" highlightClick="1"/>
              <a:extLst>
                <a:ext uri="{FF2B5EF4-FFF2-40B4-BE49-F238E27FC236}">
                  <a16:creationId xmlns:a16="http://schemas.microsoft.com/office/drawing/2014/main" id="{BEDF6BDC-E39B-5228-BFFC-B27C24417D6A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7" name="Picture 16" descr="A close-up of a piece of metal&#10;&#10;AI-generated content may be incorrect.">
            <a:extLst>
              <a:ext uri="{FF2B5EF4-FFF2-40B4-BE49-F238E27FC236}">
                <a16:creationId xmlns:a16="http://schemas.microsoft.com/office/drawing/2014/main" id="{153A2607-3B9B-97B0-8C01-5779200757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401" y="1181687"/>
            <a:ext cx="891847" cy="73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59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134AEB-6DC3-8E5D-843C-169290155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E6FDFB0-BE4F-4A9C-FC9B-486ADF24A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Gallium in </a:t>
            </a:r>
            <a:r>
              <a:rPr lang="en-US" noProof="0" dirty="0" err="1"/>
              <a:t>ev</a:t>
            </a:r>
            <a:r>
              <a:rPr lang="en-US" dirty="0" err="1"/>
              <a:t>eryday</a:t>
            </a:r>
            <a:br>
              <a:rPr lang="en-US" dirty="0"/>
            </a:br>
            <a:r>
              <a:rPr lang="en-US" dirty="0"/>
              <a:t>products</a:t>
            </a:r>
            <a:endParaRPr lang="en-US" noProof="0" dirty="0"/>
          </a:p>
        </p:txBody>
      </p:sp>
      <p:pic>
        <p:nvPicPr>
          <p:cNvPr id="4" name="Grafik 3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F8E0E38D-4989-E284-1368-888F1203A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110" y="2096892"/>
            <a:ext cx="356277" cy="35627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962427D-7E76-1C4D-38AC-15135EA9D543}"/>
              </a:ext>
            </a:extLst>
          </p:cNvPr>
          <p:cNvSpPr txBox="1"/>
          <p:nvPr/>
        </p:nvSpPr>
        <p:spPr>
          <a:xfrm>
            <a:off x="4448386" y="2047445"/>
            <a:ext cx="196257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Everyday</a:t>
            </a:r>
            <a:r>
              <a:rPr lang="de-DE" sz="1400" b="1" dirty="0"/>
              <a:t> </a:t>
            </a:r>
            <a:r>
              <a:rPr lang="de-DE" sz="1400" b="1" dirty="0" err="1"/>
              <a:t>products</a:t>
            </a:r>
            <a:endParaRPr lang="de-DE" sz="1400" b="1" dirty="0"/>
          </a:p>
          <a:p>
            <a:r>
              <a:rPr lang="en-US" sz="1200" dirty="0"/>
              <a:t>LEDs, smartphones, radar systems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10560EA-3828-0F7A-E1B2-AB8CE8A10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2110" y="2852316"/>
            <a:ext cx="356276" cy="356276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07773308-1D83-1226-DAB7-7FC1DCCD5494}"/>
              </a:ext>
            </a:extLst>
          </p:cNvPr>
          <p:cNvSpPr txBox="1"/>
          <p:nvPr/>
        </p:nvSpPr>
        <p:spPr>
          <a:xfrm>
            <a:off x="4451774" y="2682834"/>
            <a:ext cx="2411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Projected</a:t>
            </a:r>
            <a:r>
              <a:rPr lang="de-DE" sz="1400" b="1" dirty="0"/>
              <a:t> Demand </a:t>
            </a:r>
            <a:r>
              <a:rPr lang="de-DE" sz="1400" b="1" dirty="0" err="1"/>
              <a:t>Increase</a:t>
            </a:r>
            <a:r>
              <a:rPr lang="de-DE" sz="1400" b="1" dirty="0"/>
              <a:t> </a:t>
            </a:r>
            <a:r>
              <a:rPr lang="de-DE" sz="1400" b="1" dirty="0" err="1"/>
              <a:t>by</a:t>
            </a:r>
            <a:r>
              <a:rPr lang="de-DE" sz="1400" b="1" dirty="0"/>
              <a:t> 2030</a:t>
            </a:r>
          </a:p>
          <a:p>
            <a:r>
              <a:rPr lang="de-DE" sz="1200" dirty="0"/>
              <a:t>85 %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E913F347-6A73-96C5-A85E-F4A54E4BDE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2110" y="3409481"/>
            <a:ext cx="356276" cy="356276"/>
          </a:xfrm>
          <a:prstGeom prst="rect">
            <a:avLst/>
          </a:prstGeom>
        </p:spPr>
      </p:pic>
      <p:sp>
        <p:nvSpPr>
          <p:cNvPr id="45" name="Textfeld 44">
            <a:extLst>
              <a:ext uri="{FF2B5EF4-FFF2-40B4-BE49-F238E27FC236}">
                <a16:creationId xmlns:a16="http://schemas.microsoft.com/office/drawing/2014/main" id="{C5B5740C-B3D4-DA7B-0C88-0361D8C7DCB1}"/>
              </a:ext>
            </a:extLst>
          </p:cNvPr>
          <p:cNvSpPr txBox="1"/>
          <p:nvPr/>
        </p:nvSpPr>
        <p:spPr>
          <a:xfrm>
            <a:off x="4448385" y="3328771"/>
            <a:ext cx="241130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Found</a:t>
            </a:r>
            <a:r>
              <a:rPr lang="de-DE" sz="1400" b="1" dirty="0"/>
              <a:t> </a:t>
            </a:r>
            <a:r>
              <a:rPr lang="de-DE" sz="1400" b="1" dirty="0" err="1"/>
              <a:t>Primarily</a:t>
            </a:r>
            <a:endParaRPr lang="de-DE" sz="1400" b="1" dirty="0"/>
          </a:p>
          <a:p>
            <a:pPr marL="228600" indent="-228600">
              <a:buAutoNum type="arabicPeriod"/>
            </a:pPr>
            <a:r>
              <a:rPr lang="de-DE" sz="1200" dirty="0"/>
              <a:t>China 2. </a:t>
            </a:r>
            <a:r>
              <a:rPr lang="de-DE" sz="1200" dirty="0" err="1"/>
              <a:t>Kazakhstan</a:t>
            </a:r>
            <a:r>
              <a:rPr lang="de-DE" sz="1200" dirty="0"/>
              <a:t> 3. Germany</a:t>
            </a:r>
          </a:p>
        </p:txBody>
      </p:sp>
      <p:pic>
        <p:nvPicPr>
          <p:cNvPr id="47" name="Grafik 46">
            <a:extLst>
              <a:ext uri="{FF2B5EF4-FFF2-40B4-BE49-F238E27FC236}">
                <a16:creationId xmlns:a16="http://schemas.microsoft.com/office/drawing/2014/main" id="{A117874C-A4D9-7119-E55B-AB2A52490F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2108" y="4060943"/>
            <a:ext cx="356277" cy="356277"/>
          </a:xfrm>
          <a:prstGeom prst="rect">
            <a:avLst/>
          </a:prstGeom>
        </p:spPr>
      </p:pic>
      <p:sp>
        <p:nvSpPr>
          <p:cNvPr id="48" name="Textfeld 47">
            <a:extLst>
              <a:ext uri="{FF2B5EF4-FFF2-40B4-BE49-F238E27FC236}">
                <a16:creationId xmlns:a16="http://schemas.microsoft.com/office/drawing/2014/main" id="{43CB6ADB-2198-D44A-C6FC-05DA642B2A21}"/>
              </a:ext>
            </a:extLst>
          </p:cNvPr>
          <p:cNvSpPr txBox="1"/>
          <p:nvPr/>
        </p:nvSpPr>
        <p:spPr>
          <a:xfrm>
            <a:off x="4489392" y="3982786"/>
            <a:ext cx="2411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Identified</a:t>
            </a:r>
            <a:r>
              <a:rPr lang="de-DE" sz="1400" b="1" dirty="0"/>
              <a:t> </a:t>
            </a:r>
            <a:r>
              <a:rPr lang="de-DE" sz="1400" b="1" dirty="0" err="1"/>
              <a:t>as</a:t>
            </a:r>
            <a:r>
              <a:rPr lang="de-DE" sz="1400" b="1" dirty="0"/>
              <a:t> a Clean Energy </a:t>
            </a:r>
            <a:r>
              <a:rPr lang="de-DE" sz="1400" b="1" dirty="0" err="1"/>
              <a:t>Metal</a:t>
            </a:r>
            <a:r>
              <a:rPr lang="de-DE" sz="1400" b="1" dirty="0"/>
              <a:t>?</a:t>
            </a:r>
          </a:p>
          <a:p>
            <a:r>
              <a:rPr lang="de-DE" sz="1200" dirty="0"/>
              <a:t>Yes</a:t>
            </a:r>
          </a:p>
        </p:txBody>
      </p:sp>
      <p:pic>
        <p:nvPicPr>
          <p:cNvPr id="50" name="Grafik 49">
            <a:extLst>
              <a:ext uri="{FF2B5EF4-FFF2-40B4-BE49-F238E27FC236}">
                <a16:creationId xmlns:a16="http://schemas.microsoft.com/office/drawing/2014/main" id="{EBD67365-B471-6236-EAF2-C5010FA628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2108" y="4705088"/>
            <a:ext cx="356277" cy="356277"/>
          </a:xfrm>
          <a:prstGeom prst="rect">
            <a:avLst/>
          </a:prstGeom>
        </p:spPr>
      </p:pic>
      <p:sp>
        <p:nvSpPr>
          <p:cNvPr id="51" name="Textfeld 50">
            <a:extLst>
              <a:ext uri="{FF2B5EF4-FFF2-40B4-BE49-F238E27FC236}">
                <a16:creationId xmlns:a16="http://schemas.microsoft.com/office/drawing/2014/main" id="{F30BD8B5-06BB-6D77-F6E4-C8287C29C635}"/>
              </a:ext>
            </a:extLst>
          </p:cNvPr>
          <p:cNvSpPr txBox="1"/>
          <p:nvPr/>
        </p:nvSpPr>
        <p:spPr>
          <a:xfrm>
            <a:off x="4495975" y="4655643"/>
            <a:ext cx="216849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Fun Fact</a:t>
            </a:r>
          </a:p>
          <a:p>
            <a:r>
              <a:rPr lang="en-US" sz="1100" dirty="0"/>
              <a:t>Gallium has a very low melting point of 30°C, but an exceptionally high boiling point of 2,200°C.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26BB40DA-6212-73C3-C0EC-0944DA0B3FAC}"/>
              </a:ext>
            </a:extLst>
          </p:cNvPr>
          <p:cNvSpPr/>
          <p:nvPr/>
        </p:nvSpPr>
        <p:spPr>
          <a:xfrm>
            <a:off x="5359401" y="1791072"/>
            <a:ext cx="1267291" cy="156297"/>
          </a:xfrm>
          <a:prstGeom prst="rect">
            <a:avLst/>
          </a:prstGeom>
          <a:solidFill>
            <a:srgbClr val="FFFAEF"/>
          </a:solidFill>
          <a:ln>
            <a:solidFill>
              <a:srgbClr val="FFFA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ED6771D-D5E7-8DDB-2F44-296C8C163833}"/>
              </a:ext>
            </a:extLst>
          </p:cNvPr>
          <p:cNvGrpSpPr/>
          <p:nvPr/>
        </p:nvGrpSpPr>
        <p:grpSpPr>
          <a:xfrm>
            <a:off x="4114969" y="1163139"/>
            <a:ext cx="749808" cy="704088"/>
            <a:chOff x="4973997" y="3820682"/>
            <a:chExt cx="749808" cy="704088"/>
          </a:xfrm>
        </p:grpSpPr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6FE5148B-6EAD-DEFF-E88C-3A220E4D7611}"/>
                </a:ext>
              </a:extLst>
            </p:cNvPr>
            <p:cNvSpPr/>
            <p:nvPr/>
          </p:nvSpPr>
          <p:spPr>
            <a:xfrm>
              <a:off x="4973997" y="3820682"/>
              <a:ext cx="749808" cy="704088"/>
            </a:xfrm>
            <a:prstGeom prst="rect">
              <a:avLst/>
            </a:prstGeom>
            <a:solidFill>
              <a:srgbClr val="FEF7ED"/>
            </a:solidFill>
            <a:ln w="222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4C6DA651-9401-CD13-33EB-3628854FFB95}"/>
                </a:ext>
              </a:extLst>
            </p:cNvPr>
            <p:cNvSpPr txBox="1"/>
            <p:nvPr/>
          </p:nvSpPr>
          <p:spPr>
            <a:xfrm>
              <a:off x="5018250" y="3907073"/>
              <a:ext cx="6604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700" dirty="0" err="1"/>
                <a:t>Silver</a:t>
              </a:r>
              <a:endParaRPr lang="de-DE" sz="700" dirty="0"/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E318A1B4-7406-49B0-997D-4D12AEF6D559}"/>
                </a:ext>
              </a:extLst>
            </p:cNvPr>
            <p:cNvSpPr txBox="1"/>
            <p:nvPr/>
          </p:nvSpPr>
          <p:spPr>
            <a:xfrm>
              <a:off x="5088736" y="4036964"/>
              <a:ext cx="5193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/>
                <a:t>Ga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5E4CF2-DCAE-F942-445C-8E97C665C4E1}"/>
              </a:ext>
            </a:extLst>
          </p:cNvPr>
          <p:cNvGrpSpPr/>
          <p:nvPr/>
        </p:nvGrpSpPr>
        <p:grpSpPr>
          <a:xfrm>
            <a:off x="486541" y="5308375"/>
            <a:ext cx="1920840" cy="883704"/>
            <a:chOff x="486541" y="5308375"/>
            <a:chExt cx="1920840" cy="883704"/>
          </a:xfrm>
        </p:grpSpPr>
        <p:sp>
          <p:nvSpPr>
            <p:cNvPr id="11" name="Rechteck: abgerundete Ecken 18">
              <a:hlinkClick r:id="rId9" action="ppaction://hlinksldjump"/>
              <a:extLst>
                <a:ext uri="{FF2B5EF4-FFF2-40B4-BE49-F238E27FC236}">
                  <a16:creationId xmlns:a16="http://schemas.microsoft.com/office/drawing/2014/main" id="{36499C5A-BEFE-7C7F-29B2-5382B8CA5068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Sprechblase: rechteckig mit abgerundeten Ecken 20">
              <a:hlinkClick r:id="rId9" action="ppaction://hlinksldjump"/>
              <a:extLst>
                <a:ext uri="{FF2B5EF4-FFF2-40B4-BE49-F238E27FC236}">
                  <a16:creationId xmlns:a16="http://schemas.microsoft.com/office/drawing/2014/main" id="{0C698B90-E6CD-7984-8186-52B29975CBA0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overview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14" name="Interaktive Schaltfläche: Zurückkehren 21">
              <a:hlinkClick r:id="rId9" action="ppaction://hlinksldjump" highlightClick="1"/>
              <a:extLst>
                <a:ext uri="{FF2B5EF4-FFF2-40B4-BE49-F238E27FC236}">
                  <a16:creationId xmlns:a16="http://schemas.microsoft.com/office/drawing/2014/main" id="{5BEB559C-7082-79E4-99EF-C14F389DB76B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7" name="Picture 16" descr="A close-up of a silver object&#10;&#10;AI-generated content may be incorrect.">
            <a:extLst>
              <a:ext uri="{FF2B5EF4-FFF2-40B4-BE49-F238E27FC236}">
                <a16:creationId xmlns:a16="http://schemas.microsoft.com/office/drawing/2014/main" id="{47719266-5A6E-1A20-2DAB-604712DF25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401" y="1217473"/>
            <a:ext cx="891847" cy="66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1613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4A918F-77C1-BC58-5A6A-CCE64AA85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54CDEBA-72B6-EA68-02E3-CBC758323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Cadmium in </a:t>
            </a:r>
            <a:r>
              <a:rPr lang="en-US" noProof="0" dirty="0" err="1"/>
              <a:t>ev</a:t>
            </a:r>
            <a:r>
              <a:rPr lang="en-US" dirty="0" err="1"/>
              <a:t>eryday</a:t>
            </a:r>
            <a:br>
              <a:rPr lang="en-US" dirty="0"/>
            </a:br>
            <a:r>
              <a:rPr lang="en-US" dirty="0"/>
              <a:t>products</a:t>
            </a:r>
            <a:endParaRPr lang="en-US" noProof="0" dirty="0"/>
          </a:p>
        </p:txBody>
      </p:sp>
      <p:pic>
        <p:nvPicPr>
          <p:cNvPr id="4" name="Grafik 3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349A8744-D208-980B-6BA3-CA7AA87E8A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110" y="2096892"/>
            <a:ext cx="356277" cy="35627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82C98A0-9C63-AE05-544E-67ED7C9EC061}"/>
              </a:ext>
            </a:extLst>
          </p:cNvPr>
          <p:cNvSpPr txBox="1"/>
          <p:nvPr/>
        </p:nvSpPr>
        <p:spPr>
          <a:xfrm>
            <a:off x="4448386" y="2047445"/>
            <a:ext cx="196257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Everyday</a:t>
            </a:r>
            <a:r>
              <a:rPr lang="de-DE" sz="1400" b="1" dirty="0"/>
              <a:t> </a:t>
            </a:r>
            <a:r>
              <a:rPr lang="de-DE" sz="1400" b="1" dirty="0" err="1"/>
              <a:t>products</a:t>
            </a:r>
            <a:endParaRPr lang="de-DE" sz="1400" b="1" dirty="0"/>
          </a:p>
          <a:p>
            <a:r>
              <a:rPr lang="en-US" sz="1200" dirty="0"/>
              <a:t>Batteries, Solar panels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8910056-ABBD-09F7-81F2-8F92E0017B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2110" y="2852316"/>
            <a:ext cx="356276" cy="356276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6A3C6F18-256A-154B-AC05-9ED2B37E4484}"/>
              </a:ext>
            </a:extLst>
          </p:cNvPr>
          <p:cNvSpPr txBox="1"/>
          <p:nvPr/>
        </p:nvSpPr>
        <p:spPr>
          <a:xfrm>
            <a:off x="4451774" y="2682834"/>
            <a:ext cx="2411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Projected</a:t>
            </a:r>
            <a:r>
              <a:rPr lang="de-DE" sz="1400" b="1" dirty="0"/>
              <a:t> Demand </a:t>
            </a:r>
            <a:r>
              <a:rPr lang="de-DE" sz="1400" b="1" dirty="0" err="1"/>
              <a:t>Increase</a:t>
            </a:r>
            <a:r>
              <a:rPr lang="de-DE" sz="1400" b="1" dirty="0"/>
              <a:t> </a:t>
            </a:r>
            <a:r>
              <a:rPr lang="de-DE" sz="1400" b="1" dirty="0" err="1"/>
              <a:t>by</a:t>
            </a:r>
            <a:r>
              <a:rPr lang="de-DE" sz="1400" b="1" dirty="0"/>
              <a:t> 2030</a:t>
            </a:r>
          </a:p>
          <a:p>
            <a:r>
              <a:rPr lang="de-DE" sz="1200" dirty="0"/>
              <a:t>15 %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DF6BE763-96CD-C4AB-9720-49DFEB2B42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2110" y="3409481"/>
            <a:ext cx="356276" cy="356276"/>
          </a:xfrm>
          <a:prstGeom prst="rect">
            <a:avLst/>
          </a:prstGeom>
        </p:spPr>
      </p:pic>
      <p:sp>
        <p:nvSpPr>
          <p:cNvPr id="45" name="Textfeld 44">
            <a:extLst>
              <a:ext uri="{FF2B5EF4-FFF2-40B4-BE49-F238E27FC236}">
                <a16:creationId xmlns:a16="http://schemas.microsoft.com/office/drawing/2014/main" id="{9B246C7A-B1F3-BD1C-3803-6089988C5B4F}"/>
              </a:ext>
            </a:extLst>
          </p:cNvPr>
          <p:cNvSpPr txBox="1"/>
          <p:nvPr/>
        </p:nvSpPr>
        <p:spPr>
          <a:xfrm>
            <a:off x="4448385" y="3328771"/>
            <a:ext cx="24113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Found</a:t>
            </a:r>
            <a:r>
              <a:rPr lang="de-DE" sz="1400" b="1" dirty="0"/>
              <a:t> </a:t>
            </a:r>
            <a:r>
              <a:rPr lang="de-DE" sz="1400" b="1" dirty="0" err="1"/>
              <a:t>Primarily</a:t>
            </a:r>
            <a:endParaRPr lang="de-DE" sz="1400" b="1" dirty="0"/>
          </a:p>
          <a:p>
            <a:pPr marL="228600" indent="-228600">
              <a:buAutoNum type="arabicPeriod"/>
            </a:pPr>
            <a:r>
              <a:rPr lang="de-DE" sz="1200" dirty="0"/>
              <a:t>China 2. Korea 3. Japan</a:t>
            </a:r>
          </a:p>
        </p:txBody>
      </p:sp>
      <p:pic>
        <p:nvPicPr>
          <p:cNvPr id="47" name="Grafik 46">
            <a:extLst>
              <a:ext uri="{FF2B5EF4-FFF2-40B4-BE49-F238E27FC236}">
                <a16:creationId xmlns:a16="http://schemas.microsoft.com/office/drawing/2014/main" id="{83FC733C-49FA-EC6E-A5D4-0B5C61D12E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6675" y="3871941"/>
            <a:ext cx="356277" cy="356277"/>
          </a:xfrm>
          <a:prstGeom prst="rect">
            <a:avLst/>
          </a:prstGeom>
        </p:spPr>
      </p:pic>
      <p:sp>
        <p:nvSpPr>
          <p:cNvPr id="48" name="Textfeld 47">
            <a:extLst>
              <a:ext uri="{FF2B5EF4-FFF2-40B4-BE49-F238E27FC236}">
                <a16:creationId xmlns:a16="http://schemas.microsoft.com/office/drawing/2014/main" id="{34432A11-4B6F-63FC-A6EB-6877420A8791}"/>
              </a:ext>
            </a:extLst>
          </p:cNvPr>
          <p:cNvSpPr txBox="1"/>
          <p:nvPr/>
        </p:nvSpPr>
        <p:spPr>
          <a:xfrm>
            <a:off x="4485400" y="3769150"/>
            <a:ext cx="2411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/>
              <a:t>Identified</a:t>
            </a:r>
            <a:r>
              <a:rPr lang="de-DE" sz="1400" b="1" dirty="0"/>
              <a:t> </a:t>
            </a:r>
            <a:r>
              <a:rPr lang="de-DE" sz="1400" b="1" dirty="0" err="1"/>
              <a:t>as</a:t>
            </a:r>
            <a:r>
              <a:rPr lang="de-DE" sz="1400" b="1" dirty="0"/>
              <a:t> a Clean Energy </a:t>
            </a:r>
            <a:r>
              <a:rPr lang="de-DE" sz="1400" b="1" dirty="0" err="1"/>
              <a:t>Metal</a:t>
            </a:r>
            <a:r>
              <a:rPr lang="de-DE" sz="1400" b="1" dirty="0"/>
              <a:t>?</a:t>
            </a:r>
          </a:p>
          <a:p>
            <a:r>
              <a:rPr lang="de-DE" sz="1200" dirty="0"/>
              <a:t>Yes, but </a:t>
            </a:r>
            <a:r>
              <a:rPr lang="de-DE" sz="1200" dirty="0" err="1"/>
              <a:t>very</a:t>
            </a:r>
            <a:r>
              <a:rPr lang="de-DE" sz="1200" dirty="0"/>
              <a:t> </a:t>
            </a:r>
            <a:r>
              <a:rPr lang="de-DE" sz="1200" dirty="0" err="1"/>
              <a:t>regulated</a:t>
            </a:r>
            <a:r>
              <a:rPr lang="de-DE" sz="1200" dirty="0"/>
              <a:t> (</a:t>
            </a:r>
            <a:r>
              <a:rPr lang="de-DE" sz="1200" dirty="0" err="1"/>
              <a:t>toxic</a:t>
            </a:r>
            <a:r>
              <a:rPr lang="de-DE" sz="1200" dirty="0"/>
              <a:t>)</a:t>
            </a:r>
          </a:p>
        </p:txBody>
      </p:sp>
      <p:pic>
        <p:nvPicPr>
          <p:cNvPr id="50" name="Grafik 49">
            <a:extLst>
              <a:ext uri="{FF2B5EF4-FFF2-40B4-BE49-F238E27FC236}">
                <a16:creationId xmlns:a16="http://schemas.microsoft.com/office/drawing/2014/main" id="{9BC9EC0F-8975-9B8C-EB0E-757C13B116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2108" y="4518677"/>
            <a:ext cx="356277" cy="356277"/>
          </a:xfrm>
          <a:prstGeom prst="rect">
            <a:avLst/>
          </a:prstGeom>
        </p:spPr>
      </p:pic>
      <p:sp>
        <p:nvSpPr>
          <p:cNvPr id="51" name="Textfeld 50">
            <a:extLst>
              <a:ext uri="{FF2B5EF4-FFF2-40B4-BE49-F238E27FC236}">
                <a16:creationId xmlns:a16="http://schemas.microsoft.com/office/drawing/2014/main" id="{A393B1B7-45BA-3922-E93E-A03310CE3724}"/>
              </a:ext>
            </a:extLst>
          </p:cNvPr>
          <p:cNvSpPr txBox="1"/>
          <p:nvPr/>
        </p:nvSpPr>
        <p:spPr>
          <a:xfrm>
            <a:off x="4489392" y="4497844"/>
            <a:ext cx="2168496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Fun Fact</a:t>
            </a:r>
          </a:p>
          <a:p>
            <a:r>
              <a:rPr lang="en-US" sz="1100" dirty="0"/>
              <a:t>Cadmium pigments (extremely bright reds &amp; yellows) are historically used for paintings.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F3DD80BC-3C0B-8FFC-354D-769B380C385D}"/>
              </a:ext>
            </a:extLst>
          </p:cNvPr>
          <p:cNvSpPr/>
          <p:nvPr/>
        </p:nvSpPr>
        <p:spPr>
          <a:xfrm>
            <a:off x="5359401" y="1791072"/>
            <a:ext cx="1267291" cy="156297"/>
          </a:xfrm>
          <a:prstGeom prst="rect">
            <a:avLst/>
          </a:prstGeom>
          <a:solidFill>
            <a:srgbClr val="FFFAEF"/>
          </a:solidFill>
          <a:ln>
            <a:solidFill>
              <a:srgbClr val="FFFA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A9118EB6-B680-2811-796C-ACC8B3FAF341}"/>
              </a:ext>
            </a:extLst>
          </p:cNvPr>
          <p:cNvGrpSpPr/>
          <p:nvPr/>
        </p:nvGrpSpPr>
        <p:grpSpPr>
          <a:xfrm>
            <a:off x="4114969" y="1163139"/>
            <a:ext cx="749808" cy="704088"/>
            <a:chOff x="4973997" y="3820682"/>
            <a:chExt cx="749808" cy="704088"/>
          </a:xfrm>
        </p:grpSpPr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72567918-1D5F-7B1C-99E3-01C4CDA2E206}"/>
                </a:ext>
              </a:extLst>
            </p:cNvPr>
            <p:cNvSpPr/>
            <p:nvPr/>
          </p:nvSpPr>
          <p:spPr>
            <a:xfrm>
              <a:off x="4973997" y="3820682"/>
              <a:ext cx="749808" cy="704088"/>
            </a:xfrm>
            <a:prstGeom prst="rect">
              <a:avLst/>
            </a:prstGeom>
            <a:solidFill>
              <a:srgbClr val="FEF7ED"/>
            </a:solidFill>
            <a:ln w="222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A61D0B7D-0C69-D1E0-23D2-90CF9C58DEEB}"/>
                </a:ext>
              </a:extLst>
            </p:cNvPr>
            <p:cNvSpPr txBox="1"/>
            <p:nvPr/>
          </p:nvSpPr>
          <p:spPr>
            <a:xfrm>
              <a:off x="5018250" y="3907073"/>
              <a:ext cx="6604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700" dirty="0" err="1"/>
                <a:t>Silver</a:t>
              </a:r>
              <a:endParaRPr lang="de-DE" sz="700" dirty="0"/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D5CBBDF4-8914-7C0F-F12F-F879B25865F1}"/>
                </a:ext>
              </a:extLst>
            </p:cNvPr>
            <p:cNvSpPr txBox="1"/>
            <p:nvPr/>
          </p:nvSpPr>
          <p:spPr>
            <a:xfrm>
              <a:off x="5088736" y="4036964"/>
              <a:ext cx="5193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 err="1"/>
                <a:t>Cd</a:t>
              </a:r>
              <a:endParaRPr lang="de-DE" sz="16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97AC3BF-2FE3-C710-46F0-33A548ABC2FB}"/>
              </a:ext>
            </a:extLst>
          </p:cNvPr>
          <p:cNvGrpSpPr/>
          <p:nvPr/>
        </p:nvGrpSpPr>
        <p:grpSpPr>
          <a:xfrm>
            <a:off x="486541" y="5308375"/>
            <a:ext cx="1920840" cy="883704"/>
            <a:chOff x="486541" y="5308375"/>
            <a:chExt cx="1920840" cy="883704"/>
          </a:xfrm>
        </p:grpSpPr>
        <p:sp>
          <p:nvSpPr>
            <p:cNvPr id="11" name="Rechteck: abgerundete Ecken 18">
              <a:hlinkClick r:id="rId9" action="ppaction://hlinksldjump"/>
              <a:extLst>
                <a:ext uri="{FF2B5EF4-FFF2-40B4-BE49-F238E27FC236}">
                  <a16:creationId xmlns:a16="http://schemas.microsoft.com/office/drawing/2014/main" id="{CE9DA705-F509-231B-0717-766AB4A05885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Sprechblase: rechteckig mit abgerundeten Ecken 20">
              <a:hlinkClick r:id="rId9" action="ppaction://hlinksldjump"/>
              <a:extLst>
                <a:ext uri="{FF2B5EF4-FFF2-40B4-BE49-F238E27FC236}">
                  <a16:creationId xmlns:a16="http://schemas.microsoft.com/office/drawing/2014/main" id="{7071E64A-9E6E-2CDC-A694-CEA6B19DA8B0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overview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14" name="Interaktive Schaltfläche: Zurückkehren 21">
              <a:hlinkClick r:id="rId9" action="ppaction://hlinksldjump" highlightClick="1"/>
              <a:extLst>
                <a:ext uri="{FF2B5EF4-FFF2-40B4-BE49-F238E27FC236}">
                  <a16:creationId xmlns:a16="http://schemas.microsoft.com/office/drawing/2014/main" id="{B78F8273-4620-68FB-A8E8-DCCE235026E8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7" name="Picture 16" descr="A close-up of a rock&#10;&#10;AI-generated content may be incorrect.">
            <a:extLst>
              <a:ext uri="{FF2B5EF4-FFF2-40B4-BE49-F238E27FC236}">
                <a16:creationId xmlns:a16="http://schemas.microsoft.com/office/drawing/2014/main" id="{90843A6C-B1DB-8461-BA76-8AABD7CE54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401" y="1185579"/>
            <a:ext cx="1053609" cy="68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65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BB1767-135E-3525-653B-9A580776A1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4000" y="1507881"/>
            <a:ext cx="11484000" cy="5350119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https://eng.geus.dk/media/13331/go02_2ed.pdf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https://www.eolss.net/sample-chapters/c05/E6-37-06-02.pdf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https://data.geus.dk/geusmap/?mapname=greenland_portal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https://www.youtube.com/watch?v=L8kfj33a6ZE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5"/>
              </a:rPr>
              <a:t>https://www2.dmu.dk/Pub/FR807.pdf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6"/>
              </a:rPr>
              <a:t>https://ecos.au.dk/en/researchconsultancy/themes/mining-and-environment/lead-zinc-mine-in-maarmorilik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7"/>
              </a:rPr>
              <a:t>https://ejatlas.org/conflict/black-angel-mine-Greenland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8"/>
              </a:rPr>
              <a:t>https://www.boliden.com/4a4ed8/globalassets/about-boliden/bolidens-history/100-magazines/boliden-100-part-3-1979-2001.pdf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9"/>
              </a:rPr>
              <a:t>https://usaminingnews.com/articles/amaroq-confirms-high-grade-critical-minerals-at-black-angel-mine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10"/>
              </a:rPr>
              <a:t>https://de.wikipedia.org/wiki/Datei:Cadmium-crystal_bar.jpg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11"/>
              </a:rPr>
              <a:t>https://de.wikipedia.org/wiki/Datei:Germanium.jpg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https://</a:t>
            </a:r>
            <a:r>
              <a:rPr lang="en-US" dirty="0" err="1"/>
              <a:t>de.wikipedia.org</a:t>
            </a:r>
            <a:r>
              <a:rPr lang="en-US" dirty="0"/>
              <a:t>/wiki/</a:t>
            </a:r>
            <a:r>
              <a:rPr lang="en-US" dirty="0" err="1"/>
              <a:t>Datei:Gallium_crystals.jpg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30A644-8F4C-89B2-AC77-0EBBC9750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  <a:r>
              <a:rPr lang="en-US" dirty="0" err="1"/>
              <a:t>Maarmorilik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B68034-5736-A62A-6360-C4AD3602C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Internal slide?	</a:t>
            </a:r>
          </a:p>
        </p:txBody>
      </p:sp>
    </p:spTree>
    <p:extLst>
      <p:ext uri="{BB962C8B-B14F-4D97-AF65-F5344CB8AC3E}">
        <p14:creationId xmlns:p14="http://schemas.microsoft.com/office/powerpoint/2010/main" val="3653591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hlinkClick r:id="rId3" action="ppaction://hlinksldjump"/>
            <a:extLst>
              <a:ext uri="{FF2B5EF4-FFF2-40B4-BE49-F238E27FC236}">
                <a16:creationId xmlns:a16="http://schemas.microsoft.com/office/drawing/2014/main" id="{4FCA7FD3-A26C-0674-7BB2-96146A5E74AB}"/>
              </a:ext>
            </a:extLst>
          </p:cNvPr>
          <p:cNvSpPr/>
          <p:nvPr/>
        </p:nvSpPr>
        <p:spPr>
          <a:xfrm>
            <a:off x="68109" y="53230"/>
            <a:ext cx="6940473" cy="6806708"/>
          </a:xfrm>
          <a:custGeom>
            <a:avLst/>
            <a:gdLst>
              <a:gd name="csX0" fmla="*/ 49816 w 6940473"/>
              <a:gd name="csY0" fmla="*/ 685800 h 6806708"/>
              <a:gd name="csX1" fmla="*/ 49816 w 6940473"/>
              <a:gd name="csY1" fmla="*/ 685800 h 6806708"/>
              <a:gd name="csX2" fmla="*/ 213102 w 6940473"/>
              <a:gd name="csY2" fmla="*/ 718457 h 6806708"/>
              <a:gd name="csX3" fmla="*/ 332845 w 6940473"/>
              <a:gd name="csY3" fmla="*/ 772886 h 6806708"/>
              <a:gd name="csX4" fmla="*/ 692073 w 6940473"/>
              <a:gd name="csY4" fmla="*/ 783771 h 6806708"/>
              <a:gd name="csX5" fmla="*/ 888016 w 6940473"/>
              <a:gd name="csY5" fmla="*/ 783771 h 6806708"/>
              <a:gd name="csX6" fmla="*/ 975102 w 6940473"/>
              <a:gd name="csY6" fmla="*/ 762000 h 6806708"/>
              <a:gd name="csX7" fmla="*/ 1214588 w 6940473"/>
              <a:gd name="csY7" fmla="*/ 740228 h 6806708"/>
              <a:gd name="csX8" fmla="*/ 1639131 w 6940473"/>
              <a:gd name="csY8" fmla="*/ 751114 h 6806708"/>
              <a:gd name="csX9" fmla="*/ 1835073 w 6940473"/>
              <a:gd name="csY9" fmla="*/ 740228 h 6806708"/>
              <a:gd name="csX10" fmla="*/ 2128988 w 6940473"/>
              <a:gd name="csY10" fmla="*/ 718457 h 6806708"/>
              <a:gd name="csX11" fmla="*/ 2760359 w 6940473"/>
              <a:gd name="csY11" fmla="*/ 729343 h 6806708"/>
              <a:gd name="csX12" fmla="*/ 3032502 w 6940473"/>
              <a:gd name="csY12" fmla="*/ 718457 h 6806708"/>
              <a:gd name="csX13" fmla="*/ 3522359 w 6940473"/>
              <a:gd name="csY13" fmla="*/ 707571 h 6806708"/>
              <a:gd name="csX14" fmla="*/ 3555016 w 6940473"/>
              <a:gd name="csY14" fmla="*/ 696686 h 6806708"/>
              <a:gd name="csX15" fmla="*/ 3598559 w 6940473"/>
              <a:gd name="csY15" fmla="*/ 674914 h 6806708"/>
              <a:gd name="csX16" fmla="*/ 3718302 w 6940473"/>
              <a:gd name="csY16" fmla="*/ 653143 h 6806708"/>
              <a:gd name="csX17" fmla="*/ 3794502 w 6940473"/>
              <a:gd name="csY17" fmla="*/ 631371 h 6806708"/>
              <a:gd name="csX18" fmla="*/ 3870702 w 6940473"/>
              <a:gd name="csY18" fmla="*/ 544286 h 6806708"/>
              <a:gd name="csX19" fmla="*/ 3892473 w 6940473"/>
              <a:gd name="csY19" fmla="*/ 478971 h 6806708"/>
              <a:gd name="csX20" fmla="*/ 3903359 w 6940473"/>
              <a:gd name="csY20" fmla="*/ 446314 h 6806708"/>
              <a:gd name="csX21" fmla="*/ 3925131 w 6940473"/>
              <a:gd name="csY21" fmla="*/ 359228 h 6806708"/>
              <a:gd name="csX22" fmla="*/ 3936016 w 6940473"/>
              <a:gd name="csY22" fmla="*/ 152400 h 6806708"/>
              <a:gd name="csX23" fmla="*/ 3979559 w 6940473"/>
              <a:gd name="csY23" fmla="*/ 119743 h 6806708"/>
              <a:gd name="csX24" fmla="*/ 4044873 w 6940473"/>
              <a:gd name="csY24" fmla="*/ 76200 h 6806708"/>
              <a:gd name="csX25" fmla="*/ 4088416 w 6940473"/>
              <a:gd name="csY25" fmla="*/ 65314 h 6806708"/>
              <a:gd name="csX26" fmla="*/ 4153731 w 6940473"/>
              <a:gd name="csY26" fmla="*/ 43543 h 6806708"/>
              <a:gd name="csX27" fmla="*/ 4360559 w 6940473"/>
              <a:gd name="csY27" fmla="*/ 32657 h 6806708"/>
              <a:gd name="csX28" fmla="*/ 4393216 w 6940473"/>
              <a:gd name="csY28" fmla="*/ 21771 h 6806708"/>
              <a:gd name="csX29" fmla="*/ 4556502 w 6940473"/>
              <a:gd name="csY29" fmla="*/ 0 h 6806708"/>
              <a:gd name="csX30" fmla="*/ 4730673 w 6940473"/>
              <a:gd name="csY30" fmla="*/ 10886 h 6806708"/>
              <a:gd name="csX31" fmla="*/ 4817759 w 6940473"/>
              <a:gd name="csY31" fmla="*/ 32657 h 6806708"/>
              <a:gd name="csX32" fmla="*/ 4883073 w 6940473"/>
              <a:gd name="csY32" fmla="*/ 54428 h 6806708"/>
              <a:gd name="csX33" fmla="*/ 5122559 w 6940473"/>
              <a:gd name="csY33" fmla="*/ 76200 h 6806708"/>
              <a:gd name="csX34" fmla="*/ 5155216 w 6940473"/>
              <a:gd name="csY34" fmla="*/ 381000 h 6806708"/>
              <a:gd name="csX35" fmla="*/ 5166102 w 6940473"/>
              <a:gd name="csY35" fmla="*/ 468086 h 6806708"/>
              <a:gd name="csX36" fmla="*/ 5198759 w 6940473"/>
              <a:gd name="csY36" fmla="*/ 620486 h 6806708"/>
              <a:gd name="csX37" fmla="*/ 5220531 w 6940473"/>
              <a:gd name="csY37" fmla="*/ 685800 h 6806708"/>
              <a:gd name="csX38" fmla="*/ 5231416 w 6940473"/>
              <a:gd name="csY38" fmla="*/ 718457 h 6806708"/>
              <a:gd name="csX39" fmla="*/ 5242302 w 6940473"/>
              <a:gd name="csY39" fmla="*/ 957943 h 6806708"/>
              <a:gd name="csX40" fmla="*/ 5220531 w 6940473"/>
              <a:gd name="csY40" fmla="*/ 1480457 h 6806708"/>
              <a:gd name="csX41" fmla="*/ 5231416 w 6940473"/>
              <a:gd name="csY41" fmla="*/ 1981200 h 6806708"/>
              <a:gd name="csX42" fmla="*/ 5220531 w 6940473"/>
              <a:gd name="csY42" fmla="*/ 2242457 h 6806708"/>
              <a:gd name="csX43" fmla="*/ 5198759 w 6940473"/>
              <a:gd name="csY43" fmla="*/ 2906486 h 6806708"/>
              <a:gd name="csX44" fmla="*/ 5209645 w 6940473"/>
              <a:gd name="csY44" fmla="*/ 3026228 h 6806708"/>
              <a:gd name="csX45" fmla="*/ 5274959 w 6940473"/>
              <a:gd name="csY45" fmla="*/ 3048000 h 6806708"/>
              <a:gd name="csX46" fmla="*/ 5340273 w 6940473"/>
              <a:gd name="csY46" fmla="*/ 3080657 h 6806708"/>
              <a:gd name="csX47" fmla="*/ 5362045 w 6940473"/>
              <a:gd name="csY47" fmla="*/ 3102428 h 6806708"/>
              <a:gd name="csX48" fmla="*/ 5416473 w 6940473"/>
              <a:gd name="csY48" fmla="*/ 3113314 h 6806708"/>
              <a:gd name="csX49" fmla="*/ 5460016 w 6940473"/>
              <a:gd name="csY49" fmla="*/ 3124200 h 6806708"/>
              <a:gd name="csX50" fmla="*/ 5514445 w 6940473"/>
              <a:gd name="csY50" fmla="*/ 3135086 h 6806708"/>
              <a:gd name="csX51" fmla="*/ 5568873 w 6940473"/>
              <a:gd name="csY51" fmla="*/ 3156857 h 6806708"/>
              <a:gd name="csX52" fmla="*/ 5666845 w 6940473"/>
              <a:gd name="csY52" fmla="*/ 3167743 h 6806708"/>
              <a:gd name="csX53" fmla="*/ 5775702 w 6940473"/>
              <a:gd name="csY53" fmla="*/ 3189514 h 6806708"/>
              <a:gd name="csX54" fmla="*/ 5873673 w 6940473"/>
              <a:gd name="csY54" fmla="*/ 3200400 h 6806708"/>
              <a:gd name="csX55" fmla="*/ 5949873 w 6940473"/>
              <a:gd name="csY55" fmla="*/ 3211286 h 6806708"/>
              <a:gd name="csX56" fmla="*/ 6004302 w 6940473"/>
              <a:gd name="csY56" fmla="*/ 3222171 h 6806708"/>
              <a:gd name="csX57" fmla="*/ 6298216 w 6940473"/>
              <a:gd name="csY57" fmla="*/ 3243943 h 6806708"/>
              <a:gd name="csX58" fmla="*/ 6515931 w 6940473"/>
              <a:gd name="csY58" fmla="*/ 3254828 h 6806708"/>
              <a:gd name="csX59" fmla="*/ 6624788 w 6940473"/>
              <a:gd name="csY59" fmla="*/ 3276600 h 6806708"/>
              <a:gd name="csX60" fmla="*/ 6690102 w 6940473"/>
              <a:gd name="csY60" fmla="*/ 3298371 h 6806708"/>
              <a:gd name="csX61" fmla="*/ 6809845 w 6940473"/>
              <a:gd name="csY61" fmla="*/ 3309257 h 6806708"/>
              <a:gd name="csX62" fmla="*/ 6875159 w 6940473"/>
              <a:gd name="csY62" fmla="*/ 3331028 h 6806708"/>
              <a:gd name="csX63" fmla="*/ 6907816 w 6940473"/>
              <a:gd name="csY63" fmla="*/ 3341914 h 6806708"/>
              <a:gd name="csX64" fmla="*/ 6940473 w 6940473"/>
              <a:gd name="csY64" fmla="*/ 3363686 h 6806708"/>
              <a:gd name="csX65" fmla="*/ 5827363 w 6940473"/>
              <a:gd name="csY65" fmla="*/ 6791210 h 6806708"/>
              <a:gd name="csX66" fmla="*/ 30997 w 6940473"/>
              <a:gd name="csY66" fmla="*/ 6806708 h 6806708"/>
              <a:gd name="csX67" fmla="*/ 0 w 6940473"/>
              <a:gd name="csY67" fmla="*/ 746871 h 6806708"/>
              <a:gd name="csX68" fmla="*/ 49816 w 6940473"/>
              <a:gd name="csY68" fmla="*/ 685800 h 68067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</a:cxnLst>
            <a:rect l="l" t="t" r="r" b="b"/>
            <a:pathLst>
              <a:path w="6940473" h="6806708">
                <a:moveTo>
                  <a:pt x="49816" y="685800"/>
                </a:moveTo>
                <a:lnTo>
                  <a:pt x="49816" y="685800"/>
                </a:lnTo>
                <a:cubicBezTo>
                  <a:pt x="87705" y="690010"/>
                  <a:pt x="174509" y="692728"/>
                  <a:pt x="213102" y="718457"/>
                </a:cubicBezTo>
                <a:cubicBezTo>
                  <a:pt x="266628" y="754141"/>
                  <a:pt x="271979" y="769683"/>
                  <a:pt x="332845" y="772886"/>
                </a:cubicBezTo>
                <a:cubicBezTo>
                  <a:pt x="452477" y="779182"/>
                  <a:pt x="572330" y="780143"/>
                  <a:pt x="692073" y="783771"/>
                </a:cubicBezTo>
                <a:cubicBezTo>
                  <a:pt x="771427" y="810222"/>
                  <a:pt x="737307" y="803429"/>
                  <a:pt x="888016" y="783771"/>
                </a:cubicBezTo>
                <a:cubicBezTo>
                  <a:pt x="917687" y="779901"/>
                  <a:pt x="945328" y="764977"/>
                  <a:pt x="975102" y="762000"/>
                </a:cubicBezTo>
                <a:cubicBezTo>
                  <a:pt x="1127436" y="746766"/>
                  <a:pt x="1047618" y="754142"/>
                  <a:pt x="1214588" y="740228"/>
                </a:cubicBezTo>
                <a:cubicBezTo>
                  <a:pt x="1356102" y="743857"/>
                  <a:pt x="1497570" y="751114"/>
                  <a:pt x="1639131" y="751114"/>
                </a:cubicBezTo>
                <a:cubicBezTo>
                  <a:pt x="1704546" y="751114"/>
                  <a:pt x="1769778" y="744185"/>
                  <a:pt x="1835073" y="740228"/>
                </a:cubicBezTo>
                <a:cubicBezTo>
                  <a:pt x="1986826" y="731031"/>
                  <a:pt x="1988157" y="730193"/>
                  <a:pt x="2128988" y="718457"/>
                </a:cubicBezTo>
                <a:lnTo>
                  <a:pt x="2760359" y="729343"/>
                </a:lnTo>
                <a:cubicBezTo>
                  <a:pt x="2851146" y="729343"/>
                  <a:pt x="2941752" y="721050"/>
                  <a:pt x="3032502" y="718457"/>
                </a:cubicBezTo>
                <a:lnTo>
                  <a:pt x="3522359" y="707571"/>
                </a:lnTo>
                <a:cubicBezTo>
                  <a:pt x="3533245" y="703943"/>
                  <a:pt x="3544469" y="701206"/>
                  <a:pt x="3555016" y="696686"/>
                </a:cubicBezTo>
                <a:cubicBezTo>
                  <a:pt x="3569932" y="690294"/>
                  <a:pt x="3583365" y="680612"/>
                  <a:pt x="3598559" y="674914"/>
                </a:cubicBezTo>
                <a:cubicBezTo>
                  <a:pt x="3633418" y="661842"/>
                  <a:pt x="3684873" y="659221"/>
                  <a:pt x="3718302" y="653143"/>
                </a:cubicBezTo>
                <a:cubicBezTo>
                  <a:pt x="3748372" y="647676"/>
                  <a:pt x="3766523" y="640698"/>
                  <a:pt x="3794502" y="631371"/>
                </a:cubicBezTo>
                <a:cubicBezTo>
                  <a:pt x="3815817" y="610056"/>
                  <a:pt x="3856300" y="576690"/>
                  <a:pt x="3870702" y="544286"/>
                </a:cubicBezTo>
                <a:cubicBezTo>
                  <a:pt x="3880022" y="523315"/>
                  <a:pt x="3885216" y="500743"/>
                  <a:pt x="3892473" y="478971"/>
                </a:cubicBezTo>
                <a:cubicBezTo>
                  <a:pt x="3896102" y="468085"/>
                  <a:pt x="3901109" y="457566"/>
                  <a:pt x="3903359" y="446314"/>
                </a:cubicBezTo>
                <a:cubicBezTo>
                  <a:pt x="3916495" y="380634"/>
                  <a:pt x="3908394" y="409439"/>
                  <a:pt x="3925131" y="359228"/>
                </a:cubicBezTo>
                <a:cubicBezTo>
                  <a:pt x="3928759" y="290285"/>
                  <a:pt x="3920716" y="219721"/>
                  <a:pt x="3936016" y="152400"/>
                </a:cubicBezTo>
                <a:cubicBezTo>
                  <a:pt x="3940037" y="134708"/>
                  <a:pt x="3964696" y="130147"/>
                  <a:pt x="3979559" y="119743"/>
                </a:cubicBezTo>
                <a:cubicBezTo>
                  <a:pt x="4000995" y="104738"/>
                  <a:pt x="4019488" y="82546"/>
                  <a:pt x="4044873" y="76200"/>
                </a:cubicBezTo>
                <a:cubicBezTo>
                  <a:pt x="4059387" y="72571"/>
                  <a:pt x="4074086" y="69613"/>
                  <a:pt x="4088416" y="65314"/>
                </a:cubicBezTo>
                <a:cubicBezTo>
                  <a:pt x="4110397" y="58720"/>
                  <a:pt x="4130813" y="44749"/>
                  <a:pt x="4153731" y="43543"/>
                </a:cubicBezTo>
                <a:lnTo>
                  <a:pt x="4360559" y="32657"/>
                </a:lnTo>
                <a:cubicBezTo>
                  <a:pt x="4371445" y="29028"/>
                  <a:pt x="4382015" y="24260"/>
                  <a:pt x="4393216" y="21771"/>
                </a:cubicBezTo>
                <a:cubicBezTo>
                  <a:pt x="4442069" y="10915"/>
                  <a:pt x="4509351" y="5239"/>
                  <a:pt x="4556502" y="0"/>
                </a:cubicBezTo>
                <a:cubicBezTo>
                  <a:pt x="4614559" y="3629"/>
                  <a:pt x="4672952" y="3671"/>
                  <a:pt x="4730673" y="10886"/>
                </a:cubicBezTo>
                <a:cubicBezTo>
                  <a:pt x="4760364" y="14597"/>
                  <a:pt x="4789372" y="23195"/>
                  <a:pt x="4817759" y="32657"/>
                </a:cubicBezTo>
                <a:cubicBezTo>
                  <a:pt x="4839530" y="39914"/>
                  <a:pt x="4860301" y="51581"/>
                  <a:pt x="4883073" y="54428"/>
                </a:cubicBezTo>
                <a:cubicBezTo>
                  <a:pt x="5020695" y="71631"/>
                  <a:pt x="4940979" y="63230"/>
                  <a:pt x="5122559" y="76200"/>
                </a:cubicBezTo>
                <a:cubicBezTo>
                  <a:pt x="5211782" y="165419"/>
                  <a:pt x="5137591" y="81370"/>
                  <a:pt x="5155216" y="381000"/>
                </a:cubicBezTo>
                <a:cubicBezTo>
                  <a:pt x="5156934" y="410204"/>
                  <a:pt x="5161965" y="439125"/>
                  <a:pt x="5166102" y="468086"/>
                </a:cubicBezTo>
                <a:cubicBezTo>
                  <a:pt x="5172953" y="516041"/>
                  <a:pt x="5183774" y="575533"/>
                  <a:pt x="5198759" y="620486"/>
                </a:cubicBezTo>
                <a:lnTo>
                  <a:pt x="5220531" y="685800"/>
                </a:lnTo>
                <a:lnTo>
                  <a:pt x="5231416" y="718457"/>
                </a:lnTo>
                <a:cubicBezTo>
                  <a:pt x="5235045" y="798286"/>
                  <a:pt x="5242302" y="878032"/>
                  <a:pt x="5242302" y="957943"/>
                </a:cubicBezTo>
                <a:cubicBezTo>
                  <a:pt x="5242302" y="1309772"/>
                  <a:pt x="5244326" y="1266293"/>
                  <a:pt x="5220531" y="1480457"/>
                </a:cubicBezTo>
                <a:cubicBezTo>
                  <a:pt x="5224159" y="1647371"/>
                  <a:pt x="5231416" y="1814246"/>
                  <a:pt x="5231416" y="1981200"/>
                </a:cubicBezTo>
                <a:cubicBezTo>
                  <a:pt x="5231416" y="2068361"/>
                  <a:pt x="5223171" y="2155336"/>
                  <a:pt x="5220531" y="2242457"/>
                </a:cubicBezTo>
                <a:cubicBezTo>
                  <a:pt x="5199949" y="2921667"/>
                  <a:pt x="5221304" y="2478138"/>
                  <a:pt x="5198759" y="2906486"/>
                </a:cubicBezTo>
                <a:cubicBezTo>
                  <a:pt x="5202388" y="2946400"/>
                  <a:pt x="5190644" y="2990940"/>
                  <a:pt x="5209645" y="3026228"/>
                </a:cubicBezTo>
                <a:cubicBezTo>
                  <a:pt x="5220525" y="3046434"/>
                  <a:pt x="5255864" y="3035270"/>
                  <a:pt x="5274959" y="3048000"/>
                </a:cubicBezTo>
                <a:cubicBezTo>
                  <a:pt x="5317163" y="3076136"/>
                  <a:pt x="5295205" y="3065634"/>
                  <a:pt x="5340273" y="3080657"/>
                </a:cubicBezTo>
                <a:cubicBezTo>
                  <a:pt x="5347530" y="3087914"/>
                  <a:pt x="5352612" y="3098385"/>
                  <a:pt x="5362045" y="3102428"/>
                </a:cubicBezTo>
                <a:cubicBezTo>
                  <a:pt x="5379051" y="3109716"/>
                  <a:pt x="5398412" y="3109300"/>
                  <a:pt x="5416473" y="3113314"/>
                </a:cubicBezTo>
                <a:cubicBezTo>
                  <a:pt x="5431078" y="3116560"/>
                  <a:pt x="5445411" y="3120954"/>
                  <a:pt x="5460016" y="3124200"/>
                </a:cubicBezTo>
                <a:cubicBezTo>
                  <a:pt x="5478078" y="3128214"/>
                  <a:pt x="5496723" y="3129769"/>
                  <a:pt x="5514445" y="3135086"/>
                </a:cubicBezTo>
                <a:cubicBezTo>
                  <a:pt x="5533161" y="3140701"/>
                  <a:pt x="5549767" y="3152763"/>
                  <a:pt x="5568873" y="3156857"/>
                </a:cubicBezTo>
                <a:cubicBezTo>
                  <a:pt x="5601002" y="3163742"/>
                  <a:pt x="5634389" y="3162618"/>
                  <a:pt x="5666845" y="3167743"/>
                </a:cubicBezTo>
                <a:cubicBezTo>
                  <a:pt x="5703396" y="3173514"/>
                  <a:pt x="5739151" y="3183743"/>
                  <a:pt x="5775702" y="3189514"/>
                </a:cubicBezTo>
                <a:cubicBezTo>
                  <a:pt x="5808158" y="3194639"/>
                  <a:pt x="5841069" y="3196324"/>
                  <a:pt x="5873673" y="3200400"/>
                </a:cubicBezTo>
                <a:cubicBezTo>
                  <a:pt x="5899133" y="3203583"/>
                  <a:pt x="5924564" y="3207068"/>
                  <a:pt x="5949873" y="3211286"/>
                </a:cubicBezTo>
                <a:cubicBezTo>
                  <a:pt x="5968124" y="3214328"/>
                  <a:pt x="5985962" y="3219726"/>
                  <a:pt x="6004302" y="3222171"/>
                </a:cubicBezTo>
                <a:cubicBezTo>
                  <a:pt x="6095166" y="3234286"/>
                  <a:pt x="6211430" y="3239252"/>
                  <a:pt x="6298216" y="3243943"/>
                </a:cubicBezTo>
                <a:lnTo>
                  <a:pt x="6515931" y="3254828"/>
                </a:lnTo>
                <a:cubicBezTo>
                  <a:pt x="6560070" y="3262185"/>
                  <a:pt x="6584189" y="3264420"/>
                  <a:pt x="6624788" y="3276600"/>
                </a:cubicBezTo>
                <a:cubicBezTo>
                  <a:pt x="6646769" y="3283194"/>
                  <a:pt x="6667247" y="3296293"/>
                  <a:pt x="6690102" y="3298371"/>
                </a:cubicBezTo>
                <a:lnTo>
                  <a:pt x="6809845" y="3309257"/>
                </a:lnTo>
                <a:lnTo>
                  <a:pt x="6875159" y="3331028"/>
                </a:lnTo>
                <a:cubicBezTo>
                  <a:pt x="6886045" y="3334657"/>
                  <a:pt x="6898269" y="3335549"/>
                  <a:pt x="6907816" y="3341914"/>
                </a:cubicBezTo>
                <a:lnTo>
                  <a:pt x="6940473" y="3363686"/>
                </a:lnTo>
                <a:lnTo>
                  <a:pt x="5827363" y="6791210"/>
                </a:lnTo>
                <a:lnTo>
                  <a:pt x="30997" y="6806708"/>
                </a:lnTo>
                <a:lnTo>
                  <a:pt x="0" y="746871"/>
                </a:lnTo>
                <a:lnTo>
                  <a:pt x="49816" y="685800"/>
                </a:lnTo>
                <a:close/>
              </a:path>
            </a:pathLst>
          </a:custGeom>
          <a:noFill/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74DC5A-28BC-8EB3-CC91-8BBBE4FB4B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70E625-E56D-778A-57F2-AD6F98DFC7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403" b="3875"/>
          <a:stretch>
            <a:fillRect/>
          </a:stretch>
        </p:blipFill>
        <p:spPr>
          <a:xfrm>
            <a:off x="0" y="-11133"/>
            <a:ext cx="12192000" cy="686913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41ED425-36D1-98BE-A1DF-29357CECE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Ivittuut</a:t>
            </a:r>
            <a:r>
              <a:rPr lang="en-US" dirty="0"/>
              <a:t> – national and global</a:t>
            </a:r>
            <a:br>
              <a:rPr lang="en-US" dirty="0"/>
            </a:br>
            <a:r>
              <a:rPr lang="en-US" dirty="0"/>
              <a:t>significance through mining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7EDCBA-1B2B-E15D-823D-8E970A11D3A6}"/>
              </a:ext>
            </a:extLst>
          </p:cNvPr>
          <p:cNvSpPr txBox="1"/>
          <p:nvPr/>
        </p:nvSpPr>
        <p:spPr>
          <a:xfrm>
            <a:off x="2054495" y="6492543"/>
            <a:ext cx="3920084" cy="369332"/>
          </a:xfrm>
          <a:prstGeom prst="rect">
            <a:avLst/>
          </a:prstGeom>
          <a:solidFill>
            <a:schemeClr val="bg1">
              <a:lumMod val="95000"/>
              <a:alpha val="49738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Past and current political importance</a:t>
            </a:r>
          </a:p>
        </p:txBody>
      </p:sp>
      <p:sp>
        <p:nvSpPr>
          <p:cNvPr id="6" name="Rounded Rectangle 5">
            <a:hlinkClick r:id="rId5" action="ppaction://hlinksldjump"/>
            <a:extLst>
              <a:ext uri="{FF2B5EF4-FFF2-40B4-BE49-F238E27FC236}">
                <a16:creationId xmlns:a16="http://schemas.microsoft.com/office/drawing/2014/main" id="{DDA5301E-8A7B-C008-55E2-255CD8129133}"/>
              </a:ext>
            </a:extLst>
          </p:cNvPr>
          <p:cNvSpPr/>
          <p:nvPr/>
        </p:nvSpPr>
        <p:spPr>
          <a:xfrm rot="1077159">
            <a:off x="7045344" y="-954680"/>
            <a:ext cx="6217956" cy="9484290"/>
          </a:xfrm>
          <a:custGeom>
            <a:avLst/>
            <a:gdLst>
              <a:gd name="csX0" fmla="*/ 0 w 6217956"/>
              <a:gd name="csY0" fmla="*/ 1036347 h 9484290"/>
              <a:gd name="csX1" fmla="*/ 1036347 w 6217956"/>
              <a:gd name="csY1" fmla="*/ 0 h 9484290"/>
              <a:gd name="csX2" fmla="*/ 1711433 w 6217956"/>
              <a:gd name="csY2" fmla="*/ 0 h 9484290"/>
              <a:gd name="csX3" fmla="*/ 2262160 w 6217956"/>
              <a:gd name="csY3" fmla="*/ 0 h 9484290"/>
              <a:gd name="csX4" fmla="*/ 2771435 w 6217956"/>
              <a:gd name="csY4" fmla="*/ 0 h 9484290"/>
              <a:gd name="csX5" fmla="*/ 3405068 w 6217956"/>
              <a:gd name="csY5" fmla="*/ 0 h 9484290"/>
              <a:gd name="csX6" fmla="*/ 3955796 w 6217956"/>
              <a:gd name="csY6" fmla="*/ 0 h 9484290"/>
              <a:gd name="csX7" fmla="*/ 4630881 w 6217956"/>
              <a:gd name="csY7" fmla="*/ 0 h 9484290"/>
              <a:gd name="csX8" fmla="*/ 5181609 w 6217956"/>
              <a:gd name="csY8" fmla="*/ 0 h 9484290"/>
              <a:gd name="csX9" fmla="*/ 6217956 w 6217956"/>
              <a:gd name="csY9" fmla="*/ 1036347 h 9484290"/>
              <a:gd name="csX10" fmla="*/ 6217956 w 6217956"/>
              <a:gd name="csY10" fmla="*/ 1458238 h 9484290"/>
              <a:gd name="csX11" fmla="*/ 6217956 w 6217956"/>
              <a:gd name="csY11" fmla="*/ 2028361 h 9484290"/>
              <a:gd name="csX12" fmla="*/ 6217956 w 6217956"/>
              <a:gd name="csY12" fmla="*/ 2524367 h 9484290"/>
              <a:gd name="csX13" fmla="*/ 6217956 w 6217956"/>
              <a:gd name="csY13" fmla="*/ 3242722 h 9484290"/>
              <a:gd name="csX14" fmla="*/ 6217956 w 6217956"/>
              <a:gd name="csY14" fmla="*/ 3961077 h 9484290"/>
              <a:gd name="csX15" fmla="*/ 6217956 w 6217956"/>
              <a:gd name="csY15" fmla="*/ 4382968 h 9484290"/>
              <a:gd name="csX16" fmla="*/ 6217956 w 6217956"/>
              <a:gd name="csY16" fmla="*/ 4953090 h 9484290"/>
              <a:gd name="csX17" fmla="*/ 6217956 w 6217956"/>
              <a:gd name="csY17" fmla="*/ 5671445 h 9484290"/>
              <a:gd name="csX18" fmla="*/ 6217956 w 6217956"/>
              <a:gd name="csY18" fmla="*/ 6241568 h 9484290"/>
              <a:gd name="csX19" fmla="*/ 6217956 w 6217956"/>
              <a:gd name="csY19" fmla="*/ 6589343 h 9484290"/>
              <a:gd name="csX20" fmla="*/ 6217956 w 6217956"/>
              <a:gd name="csY20" fmla="*/ 7011234 h 9484290"/>
              <a:gd name="csX21" fmla="*/ 6217956 w 6217956"/>
              <a:gd name="csY21" fmla="*/ 7729588 h 9484290"/>
              <a:gd name="csX22" fmla="*/ 6217956 w 6217956"/>
              <a:gd name="csY22" fmla="*/ 8447943 h 9484290"/>
              <a:gd name="csX23" fmla="*/ 5181609 w 6217956"/>
              <a:gd name="csY23" fmla="*/ 9484290 h 9484290"/>
              <a:gd name="csX24" fmla="*/ 4547976 w 6217956"/>
              <a:gd name="csY24" fmla="*/ 9484290 h 9484290"/>
              <a:gd name="csX25" fmla="*/ 4080154 w 6217956"/>
              <a:gd name="csY25" fmla="*/ 9484290 h 9484290"/>
              <a:gd name="csX26" fmla="*/ 3487973 w 6217956"/>
              <a:gd name="csY26" fmla="*/ 9484290 h 9484290"/>
              <a:gd name="csX27" fmla="*/ 2978698 w 6217956"/>
              <a:gd name="csY27" fmla="*/ 9484290 h 9484290"/>
              <a:gd name="csX28" fmla="*/ 2345065 w 6217956"/>
              <a:gd name="csY28" fmla="*/ 9484290 h 9484290"/>
              <a:gd name="csX29" fmla="*/ 1835790 w 6217956"/>
              <a:gd name="csY29" fmla="*/ 9484290 h 9484290"/>
              <a:gd name="csX30" fmla="*/ 1036347 w 6217956"/>
              <a:gd name="csY30" fmla="*/ 9484290 h 9484290"/>
              <a:gd name="csX31" fmla="*/ 0 w 6217956"/>
              <a:gd name="csY31" fmla="*/ 8447943 h 9484290"/>
              <a:gd name="csX32" fmla="*/ 0 w 6217956"/>
              <a:gd name="csY32" fmla="*/ 7803704 h 9484290"/>
              <a:gd name="csX33" fmla="*/ 0 w 6217956"/>
              <a:gd name="csY33" fmla="*/ 7455929 h 9484290"/>
              <a:gd name="csX34" fmla="*/ 0 w 6217956"/>
              <a:gd name="csY34" fmla="*/ 7034039 h 9484290"/>
              <a:gd name="csX35" fmla="*/ 0 w 6217956"/>
              <a:gd name="csY35" fmla="*/ 6389800 h 9484290"/>
              <a:gd name="csX36" fmla="*/ 0 w 6217956"/>
              <a:gd name="csY36" fmla="*/ 5967909 h 9484290"/>
              <a:gd name="csX37" fmla="*/ 0 w 6217956"/>
              <a:gd name="csY37" fmla="*/ 5620134 h 9484290"/>
              <a:gd name="csX38" fmla="*/ 0 w 6217956"/>
              <a:gd name="csY38" fmla="*/ 5198243 h 9484290"/>
              <a:gd name="csX39" fmla="*/ 0 w 6217956"/>
              <a:gd name="csY39" fmla="*/ 4702236 h 9484290"/>
              <a:gd name="csX40" fmla="*/ 0 w 6217956"/>
              <a:gd name="csY40" fmla="*/ 4132114 h 9484290"/>
              <a:gd name="csX41" fmla="*/ 0 w 6217956"/>
              <a:gd name="csY41" fmla="*/ 3710223 h 9484290"/>
              <a:gd name="csX42" fmla="*/ 0 w 6217956"/>
              <a:gd name="csY42" fmla="*/ 2991868 h 9484290"/>
              <a:gd name="csX43" fmla="*/ 0 w 6217956"/>
              <a:gd name="csY43" fmla="*/ 2421745 h 9484290"/>
              <a:gd name="csX44" fmla="*/ 0 w 6217956"/>
              <a:gd name="csY44" fmla="*/ 1703391 h 9484290"/>
              <a:gd name="csX45" fmla="*/ 0 w 6217956"/>
              <a:gd name="csY45" fmla="*/ 1036347 h 94842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6217956" h="9484290" extrusionOk="0">
                <a:moveTo>
                  <a:pt x="0" y="1036347"/>
                </a:moveTo>
                <a:cubicBezTo>
                  <a:pt x="-28218" y="446582"/>
                  <a:pt x="313981" y="56300"/>
                  <a:pt x="1036347" y="0"/>
                </a:cubicBezTo>
                <a:cubicBezTo>
                  <a:pt x="1217546" y="-16221"/>
                  <a:pt x="1381886" y="76118"/>
                  <a:pt x="1711433" y="0"/>
                </a:cubicBezTo>
                <a:cubicBezTo>
                  <a:pt x="2040980" y="-76118"/>
                  <a:pt x="2025151" y="42945"/>
                  <a:pt x="2262160" y="0"/>
                </a:cubicBezTo>
                <a:cubicBezTo>
                  <a:pt x="2499169" y="-42945"/>
                  <a:pt x="2664549" y="28160"/>
                  <a:pt x="2771435" y="0"/>
                </a:cubicBezTo>
                <a:cubicBezTo>
                  <a:pt x="2878321" y="-28160"/>
                  <a:pt x="3248008" y="29852"/>
                  <a:pt x="3405068" y="0"/>
                </a:cubicBezTo>
                <a:cubicBezTo>
                  <a:pt x="3562128" y="-29852"/>
                  <a:pt x="3713074" y="30561"/>
                  <a:pt x="3955796" y="0"/>
                </a:cubicBezTo>
                <a:cubicBezTo>
                  <a:pt x="4198518" y="-30561"/>
                  <a:pt x="4378031" y="28767"/>
                  <a:pt x="4630881" y="0"/>
                </a:cubicBezTo>
                <a:cubicBezTo>
                  <a:pt x="4883731" y="-28767"/>
                  <a:pt x="5010111" y="30538"/>
                  <a:pt x="5181609" y="0"/>
                </a:cubicBezTo>
                <a:cubicBezTo>
                  <a:pt x="5733879" y="33233"/>
                  <a:pt x="6141484" y="375292"/>
                  <a:pt x="6217956" y="1036347"/>
                </a:cubicBezTo>
                <a:cubicBezTo>
                  <a:pt x="6255058" y="1222697"/>
                  <a:pt x="6192965" y="1322259"/>
                  <a:pt x="6217956" y="1458238"/>
                </a:cubicBezTo>
                <a:cubicBezTo>
                  <a:pt x="6242947" y="1594217"/>
                  <a:pt x="6180078" y="1854373"/>
                  <a:pt x="6217956" y="2028361"/>
                </a:cubicBezTo>
                <a:cubicBezTo>
                  <a:pt x="6255834" y="2202349"/>
                  <a:pt x="6168808" y="2367472"/>
                  <a:pt x="6217956" y="2524367"/>
                </a:cubicBezTo>
                <a:cubicBezTo>
                  <a:pt x="6267104" y="2681262"/>
                  <a:pt x="6157740" y="2941897"/>
                  <a:pt x="6217956" y="3242722"/>
                </a:cubicBezTo>
                <a:cubicBezTo>
                  <a:pt x="6278172" y="3543547"/>
                  <a:pt x="6146320" y="3726881"/>
                  <a:pt x="6217956" y="3961077"/>
                </a:cubicBezTo>
                <a:cubicBezTo>
                  <a:pt x="6289592" y="4195273"/>
                  <a:pt x="6195172" y="4262181"/>
                  <a:pt x="6217956" y="4382968"/>
                </a:cubicBezTo>
                <a:cubicBezTo>
                  <a:pt x="6240740" y="4503755"/>
                  <a:pt x="6213852" y="4822735"/>
                  <a:pt x="6217956" y="4953090"/>
                </a:cubicBezTo>
                <a:cubicBezTo>
                  <a:pt x="6222060" y="5083445"/>
                  <a:pt x="6141371" y="5330760"/>
                  <a:pt x="6217956" y="5671445"/>
                </a:cubicBezTo>
                <a:cubicBezTo>
                  <a:pt x="6294541" y="6012130"/>
                  <a:pt x="6196711" y="6090420"/>
                  <a:pt x="6217956" y="6241568"/>
                </a:cubicBezTo>
                <a:cubicBezTo>
                  <a:pt x="6239201" y="6392716"/>
                  <a:pt x="6184070" y="6416619"/>
                  <a:pt x="6217956" y="6589343"/>
                </a:cubicBezTo>
                <a:cubicBezTo>
                  <a:pt x="6251842" y="6762067"/>
                  <a:pt x="6199190" y="6837772"/>
                  <a:pt x="6217956" y="7011234"/>
                </a:cubicBezTo>
                <a:cubicBezTo>
                  <a:pt x="6236722" y="7184696"/>
                  <a:pt x="6151896" y="7440713"/>
                  <a:pt x="6217956" y="7729588"/>
                </a:cubicBezTo>
                <a:cubicBezTo>
                  <a:pt x="6284016" y="8018463"/>
                  <a:pt x="6187992" y="8117940"/>
                  <a:pt x="6217956" y="8447943"/>
                </a:cubicBezTo>
                <a:cubicBezTo>
                  <a:pt x="6252251" y="9088208"/>
                  <a:pt x="5688697" y="9518710"/>
                  <a:pt x="5181609" y="9484290"/>
                </a:cubicBezTo>
                <a:cubicBezTo>
                  <a:pt x="4925136" y="9493904"/>
                  <a:pt x="4721174" y="9423125"/>
                  <a:pt x="4547976" y="9484290"/>
                </a:cubicBezTo>
                <a:cubicBezTo>
                  <a:pt x="4374778" y="9545455"/>
                  <a:pt x="4244878" y="9473217"/>
                  <a:pt x="4080154" y="9484290"/>
                </a:cubicBezTo>
                <a:cubicBezTo>
                  <a:pt x="3915430" y="9495363"/>
                  <a:pt x="3647446" y="9474283"/>
                  <a:pt x="3487973" y="9484290"/>
                </a:cubicBezTo>
                <a:cubicBezTo>
                  <a:pt x="3328500" y="9494297"/>
                  <a:pt x="3216135" y="9436841"/>
                  <a:pt x="2978698" y="9484290"/>
                </a:cubicBezTo>
                <a:cubicBezTo>
                  <a:pt x="2741261" y="9531739"/>
                  <a:pt x="2559828" y="9448879"/>
                  <a:pt x="2345065" y="9484290"/>
                </a:cubicBezTo>
                <a:cubicBezTo>
                  <a:pt x="2130302" y="9519701"/>
                  <a:pt x="1970792" y="9442579"/>
                  <a:pt x="1835790" y="9484290"/>
                </a:cubicBezTo>
                <a:cubicBezTo>
                  <a:pt x="1700789" y="9526001"/>
                  <a:pt x="1413874" y="9399708"/>
                  <a:pt x="1036347" y="9484290"/>
                </a:cubicBezTo>
                <a:cubicBezTo>
                  <a:pt x="443195" y="9505337"/>
                  <a:pt x="-27286" y="9078695"/>
                  <a:pt x="0" y="8447943"/>
                </a:cubicBezTo>
                <a:cubicBezTo>
                  <a:pt x="-44124" y="8129828"/>
                  <a:pt x="44104" y="8053446"/>
                  <a:pt x="0" y="7803704"/>
                </a:cubicBezTo>
                <a:cubicBezTo>
                  <a:pt x="-44104" y="7553962"/>
                  <a:pt x="17423" y="7558113"/>
                  <a:pt x="0" y="7455929"/>
                </a:cubicBezTo>
                <a:cubicBezTo>
                  <a:pt x="-17423" y="7353745"/>
                  <a:pt x="7945" y="7219983"/>
                  <a:pt x="0" y="7034039"/>
                </a:cubicBezTo>
                <a:cubicBezTo>
                  <a:pt x="-7945" y="6848095"/>
                  <a:pt x="63388" y="6651788"/>
                  <a:pt x="0" y="6389800"/>
                </a:cubicBezTo>
                <a:cubicBezTo>
                  <a:pt x="-63388" y="6127812"/>
                  <a:pt x="40801" y="6139877"/>
                  <a:pt x="0" y="5967909"/>
                </a:cubicBezTo>
                <a:cubicBezTo>
                  <a:pt x="-40801" y="5795941"/>
                  <a:pt x="17499" y="5790081"/>
                  <a:pt x="0" y="5620134"/>
                </a:cubicBezTo>
                <a:cubicBezTo>
                  <a:pt x="-17499" y="5450187"/>
                  <a:pt x="41877" y="5355979"/>
                  <a:pt x="0" y="5198243"/>
                </a:cubicBezTo>
                <a:cubicBezTo>
                  <a:pt x="-41877" y="5040507"/>
                  <a:pt x="37249" y="4912751"/>
                  <a:pt x="0" y="4702236"/>
                </a:cubicBezTo>
                <a:cubicBezTo>
                  <a:pt x="-37249" y="4491721"/>
                  <a:pt x="22015" y="4260081"/>
                  <a:pt x="0" y="4132114"/>
                </a:cubicBezTo>
                <a:cubicBezTo>
                  <a:pt x="-22015" y="4004147"/>
                  <a:pt x="33216" y="3827729"/>
                  <a:pt x="0" y="3710223"/>
                </a:cubicBezTo>
                <a:cubicBezTo>
                  <a:pt x="-33216" y="3592717"/>
                  <a:pt x="30722" y="3306402"/>
                  <a:pt x="0" y="2991868"/>
                </a:cubicBezTo>
                <a:cubicBezTo>
                  <a:pt x="-30722" y="2677335"/>
                  <a:pt x="40373" y="2698547"/>
                  <a:pt x="0" y="2421745"/>
                </a:cubicBezTo>
                <a:cubicBezTo>
                  <a:pt x="-40373" y="2144943"/>
                  <a:pt x="84287" y="2009372"/>
                  <a:pt x="0" y="1703391"/>
                </a:cubicBezTo>
                <a:cubicBezTo>
                  <a:pt x="-84287" y="1397410"/>
                  <a:pt x="17394" y="1297054"/>
                  <a:pt x="0" y="1036347"/>
                </a:cubicBezTo>
                <a:close/>
              </a:path>
            </a:pathLst>
          </a:custGeom>
          <a:noFill/>
          <a:ln w="571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anual Operation 8">
            <a:hlinkClick r:id="rId6" action="ppaction://hlinksldjump"/>
            <a:extLst>
              <a:ext uri="{FF2B5EF4-FFF2-40B4-BE49-F238E27FC236}">
                <a16:creationId xmlns:a16="http://schemas.microsoft.com/office/drawing/2014/main" id="{0AE32FFB-838E-6576-6C54-04C7580B70D6}"/>
              </a:ext>
            </a:extLst>
          </p:cNvPr>
          <p:cNvSpPr/>
          <p:nvPr/>
        </p:nvSpPr>
        <p:spPr>
          <a:xfrm rot="674623">
            <a:off x="4841795" y="-912539"/>
            <a:ext cx="2964102" cy="5194676"/>
          </a:xfrm>
          <a:custGeom>
            <a:avLst/>
            <a:gdLst>
              <a:gd name="csX0" fmla="*/ 0 w 2964102"/>
              <a:gd name="csY0" fmla="*/ 0 h 5194676"/>
              <a:gd name="csX1" fmla="*/ 592820 w 2964102"/>
              <a:gd name="csY1" fmla="*/ 0 h 5194676"/>
              <a:gd name="csX2" fmla="*/ 1126358 w 2964102"/>
              <a:gd name="csY2" fmla="*/ 0 h 5194676"/>
              <a:gd name="csX3" fmla="*/ 1719179 w 2964102"/>
              <a:gd name="csY3" fmla="*/ 0 h 5194676"/>
              <a:gd name="csX4" fmla="*/ 2371281 w 2964102"/>
              <a:gd name="csY4" fmla="*/ 0 h 5194676"/>
              <a:gd name="csX5" fmla="*/ 2964101 w 2964102"/>
              <a:gd name="csY5" fmla="*/ 0 h 5194676"/>
              <a:gd name="csX6" fmla="*/ 2904160 w 2964102"/>
              <a:gd name="csY6" fmla="*/ 525239 h 5194676"/>
              <a:gd name="csX7" fmla="*/ 2850148 w 2964102"/>
              <a:gd name="csY7" fmla="*/ 998532 h 5194676"/>
              <a:gd name="csX8" fmla="*/ 2802064 w 2964102"/>
              <a:gd name="csY8" fmla="*/ 1419878 h 5194676"/>
              <a:gd name="csX9" fmla="*/ 2724338 w 2964102"/>
              <a:gd name="csY9" fmla="*/ 2100957 h 5194676"/>
              <a:gd name="csX10" fmla="*/ 2646613 w 2964102"/>
              <a:gd name="csY10" fmla="*/ 2782037 h 5194676"/>
              <a:gd name="csX11" fmla="*/ 2574816 w 2964102"/>
              <a:gd name="csY11" fmla="*/ 3411170 h 5194676"/>
              <a:gd name="csX12" fmla="*/ 2514875 w 2964102"/>
              <a:gd name="csY12" fmla="*/ 3936409 h 5194676"/>
              <a:gd name="csX13" fmla="*/ 2454934 w 2964102"/>
              <a:gd name="csY13" fmla="*/ 4461649 h 5194676"/>
              <a:gd name="csX14" fmla="*/ 2371281 w 2964102"/>
              <a:gd name="csY14" fmla="*/ 5194675 h 5194676"/>
              <a:gd name="csX15" fmla="*/ 1742891 w 2964102"/>
              <a:gd name="csY15" fmla="*/ 5194675 h 5194676"/>
              <a:gd name="csX16" fmla="*/ 1114502 w 2964102"/>
              <a:gd name="csY16" fmla="*/ 5194675 h 5194676"/>
              <a:gd name="csX17" fmla="*/ 592820 w 2964102"/>
              <a:gd name="csY17" fmla="*/ 5194675 h 5194676"/>
              <a:gd name="csX18" fmla="*/ 538808 w 2964102"/>
              <a:gd name="csY18" fmla="*/ 4721382 h 5194676"/>
              <a:gd name="csX19" fmla="*/ 461082 w 2964102"/>
              <a:gd name="csY19" fmla="*/ 4040303 h 5194676"/>
              <a:gd name="csX20" fmla="*/ 412998 w 2964102"/>
              <a:gd name="csY20" fmla="*/ 3618957 h 5194676"/>
              <a:gd name="csX21" fmla="*/ 335273 w 2964102"/>
              <a:gd name="csY21" fmla="*/ 2937877 h 5194676"/>
              <a:gd name="csX22" fmla="*/ 281260 w 2964102"/>
              <a:gd name="csY22" fmla="*/ 2464585 h 5194676"/>
              <a:gd name="csX23" fmla="*/ 233176 w 2964102"/>
              <a:gd name="csY23" fmla="*/ 2043239 h 5194676"/>
              <a:gd name="csX24" fmla="*/ 167307 w 2964102"/>
              <a:gd name="csY24" fmla="*/ 1466053 h 5194676"/>
              <a:gd name="csX25" fmla="*/ 95510 w 2964102"/>
              <a:gd name="csY25" fmla="*/ 836920 h 5194676"/>
              <a:gd name="csX26" fmla="*/ 0 w 2964102"/>
              <a:gd name="csY26" fmla="*/ 0 h 51946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2964102" h="5194676" extrusionOk="0">
                <a:moveTo>
                  <a:pt x="0" y="0"/>
                </a:moveTo>
                <a:cubicBezTo>
                  <a:pt x="248063" y="-69097"/>
                  <a:pt x="419640" y="69348"/>
                  <a:pt x="592820" y="0"/>
                </a:cubicBezTo>
                <a:cubicBezTo>
                  <a:pt x="766000" y="-69348"/>
                  <a:pt x="946933" y="28257"/>
                  <a:pt x="1126358" y="0"/>
                </a:cubicBezTo>
                <a:cubicBezTo>
                  <a:pt x="1305783" y="-28257"/>
                  <a:pt x="1490035" y="27376"/>
                  <a:pt x="1719179" y="0"/>
                </a:cubicBezTo>
                <a:cubicBezTo>
                  <a:pt x="1948323" y="-27376"/>
                  <a:pt x="2164765" y="42803"/>
                  <a:pt x="2371281" y="0"/>
                </a:cubicBezTo>
                <a:cubicBezTo>
                  <a:pt x="2577797" y="-42803"/>
                  <a:pt x="2718238" y="35002"/>
                  <a:pt x="2964101" y="0"/>
                </a:cubicBezTo>
                <a:cubicBezTo>
                  <a:pt x="2992593" y="118500"/>
                  <a:pt x="2881724" y="270280"/>
                  <a:pt x="2904160" y="525239"/>
                </a:cubicBezTo>
                <a:cubicBezTo>
                  <a:pt x="2926597" y="780198"/>
                  <a:pt x="2852901" y="817766"/>
                  <a:pt x="2850148" y="998532"/>
                </a:cubicBezTo>
                <a:cubicBezTo>
                  <a:pt x="2847394" y="1179298"/>
                  <a:pt x="2820151" y="1216306"/>
                  <a:pt x="2802064" y="1419878"/>
                </a:cubicBezTo>
                <a:cubicBezTo>
                  <a:pt x="2783976" y="1623450"/>
                  <a:pt x="2698070" y="1938935"/>
                  <a:pt x="2724338" y="2100957"/>
                </a:cubicBezTo>
                <a:cubicBezTo>
                  <a:pt x="2750606" y="2262979"/>
                  <a:pt x="2655736" y="2499504"/>
                  <a:pt x="2646613" y="2782037"/>
                </a:cubicBezTo>
                <a:cubicBezTo>
                  <a:pt x="2637490" y="3064570"/>
                  <a:pt x="2529295" y="3145176"/>
                  <a:pt x="2574816" y="3411170"/>
                </a:cubicBezTo>
                <a:cubicBezTo>
                  <a:pt x="2620337" y="3677164"/>
                  <a:pt x="2526664" y="3802817"/>
                  <a:pt x="2514875" y="3936409"/>
                </a:cubicBezTo>
                <a:cubicBezTo>
                  <a:pt x="2503086" y="4070001"/>
                  <a:pt x="2432836" y="4193452"/>
                  <a:pt x="2454934" y="4461649"/>
                </a:cubicBezTo>
                <a:cubicBezTo>
                  <a:pt x="2477032" y="4729846"/>
                  <a:pt x="2378313" y="4970327"/>
                  <a:pt x="2371281" y="5194675"/>
                </a:cubicBezTo>
                <a:cubicBezTo>
                  <a:pt x="2227801" y="5224212"/>
                  <a:pt x="2013592" y="5154890"/>
                  <a:pt x="1742891" y="5194675"/>
                </a:cubicBezTo>
                <a:cubicBezTo>
                  <a:pt x="1472190" y="5234460"/>
                  <a:pt x="1261231" y="5126282"/>
                  <a:pt x="1114502" y="5194675"/>
                </a:cubicBezTo>
                <a:cubicBezTo>
                  <a:pt x="967773" y="5263068"/>
                  <a:pt x="831570" y="5150612"/>
                  <a:pt x="592820" y="5194675"/>
                </a:cubicBezTo>
                <a:cubicBezTo>
                  <a:pt x="546090" y="4974521"/>
                  <a:pt x="608547" y="4883206"/>
                  <a:pt x="538808" y="4721382"/>
                </a:cubicBezTo>
                <a:cubicBezTo>
                  <a:pt x="469069" y="4559559"/>
                  <a:pt x="498211" y="4183012"/>
                  <a:pt x="461082" y="4040303"/>
                </a:cubicBezTo>
                <a:cubicBezTo>
                  <a:pt x="423954" y="3897594"/>
                  <a:pt x="469679" y="3744746"/>
                  <a:pt x="412998" y="3618957"/>
                </a:cubicBezTo>
                <a:cubicBezTo>
                  <a:pt x="356317" y="3493168"/>
                  <a:pt x="433598" y="3220951"/>
                  <a:pt x="335273" y="2937877"/>
                </a:cubicBezTo>
                <a:cubicBezTo>
                  <a:pt x="236947" y="2654803"/>
                  <a:pt x="310800" y="2670274"/>
                  <a:pt x="281260" y="2464585"/>
                </a:cubicBezTo>
                <a:cubicBezTo>
                  <a:pt x="251720" y="2258896"/>
                  <a:pt x="292307" y="2168026"/>
                  <a:pt x="233176" y="2043239"/>
                </a:cubicBezTo>
                <a:cubicBezTo>
                  <a:pt x="174045" y="1918452"/>
                  <a:pt x="256810" y="1736972"/>
                  <a:pt x="167307" y="1466053"/>
                </a:cubicBezTo>
                <a:cubicBezTo>
                  <a:pt x="77804" y="1195134"/>
                  <a:pt x="158012" y="1073125"/>
                  <a:pt x="95510" y="836920"/>
                </a:cubicBezTo>
                <a:cubicBezTo>
                  <a:pt x="33008" y="600715"/>
                  <a:pt x="50860" y="214339"/>
                  <a:pt x="0" y="0"/>
                </a:cubicBezTo>
                <a:close/>
              </a:path>
            </a:pathLst>
          </a:custGeom>
          <a:noFill/>
          <a:ln w="57150">
            <a:solidFill>
              <a:srgbClr val="0070C0"/>
            </a:solidFill>
            <a:extLst>
              <a:ext uri="{C807C97D-BFC1-408E-A445-0C87EB9F89A2}">
                <ask:lineSketchStyleProps xmlns:ask="http://schemas.microsoft.com/office/drawing/2018/sketchyshapes" sd="3811684895">
                  <a:prstGeom prst="flowChartManualOperation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F33CAA2-21D7-51D1-1859-319277D244E0}"/>
              </a:ext>
            </a:extLst>
          </p:cNvPr>
          <p:cNvGrpSpPr/>
          <p:nvPr/>
        </p:nvGrpSpPr>
        <p:grpSpPr>
          <a:xfrm>
            <a:off x="118157" y="5772696"/>
            <a:ext cx="1920840" cy="883704"/>
            <a:chOff x="486541" y="5308375"/>
            <a:chExt cx="1920840" cy="883704"/>
          </a:xfrm>
        </p:grpSpPr>
        <p:sp>
          <p:nvSpPr>
            <p:cNvPr id="14" name="Rechteck: abgerundete Ecken 4">
              <a:hlinkClick r:id="rId7" action="ppaction://hlinksldjump"/>
              <a:extLst>
                <a:ext uri="{FF2B5EF4-FFF2-40B4-BE49-F238E27FC236}">
                  <a16:creationId xmlns:a16="http://schemas.microsoft.com/office/drawing/2014/main" id="{0B83E962-B012-ECB9-7688-213EF092414D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Sprechblase: rechteckig mit abgerundeten Ecken 6">
              <a:hlinkClick r:id="rId7" action="ppaction://hlinksldjump"/>
              <a:extLst>
                <a:ext uri="{FF2B5EF4-FFF2-40B4-BE49-F238E27FC236}">
                  <a16:creationId xmlns:a16="http://schemas.microsoft.com/office/drawing/2014/main" id="{4001DEB1-1453-F36F-6111-4EA9A5E111FD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map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16" name="Interaktive Schaltfläche: Zurückkehren 7">
              <a:hlinkClick r:id="rId7" action="ppaction://hlinksldjump" highlightClick="1"/>
              <a:extLst>
                <a:ext uri="{FF2B5EF4-FFF2-40B4-BE49-F238E27FC236}">
                  <a16:creationId xmlns:a16="http://schemas.microsoft.com/office/drawing/2014/main" id="{25248C0A-C755-E5DC-95C9-57DE27BAB199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AA11081-5FA5-A28C-8963-7DBB305BB33A}"/>
              </a:ext>
            </a:extLst>
          </p:cNvPr>
          <p:cNvSpPr txBox="1"/>
          <p:nvPr/>
        </p:nvSpPr>
        <p:spPr>
          <a:xfrm>
            <a:off x="8468139" y="3601428"/>
            <a:ext cx="1848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 its purpose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69B6F6-36D6-0947-14E3-0A6E398BF647}"/>
              </a:ext>
            </a:extLst>
          </p:cNvPr>
          <p:cNvSpPr txBox="1"/>
          <p:nvPr/>
        </p:nvSpPr>
        <p:spPr>
          <a:xfrm>
            <a:off x="5009503" y="2869703"/>
            <a:ext cx="2067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Geology and mine</a:t>
            </a:r>
          </a:p>
        </p:txBody>
      </p:sp>
    </p:spTree>
    <p:extLst>
      <p:ext uri="{BB962C8B-B14F-4D97-AF65-F5344CB8AC3E}">
        <p14:creationId xmlns:p14="http://schemas.microsoft.com/office/powerpoint/2010/main" val="2513441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BE95FD-7F5E-E525-3A0F-5D7E0FDEE2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038" y="1684800"/>
            <a:ext cx="6169430" cy="3272627"/>
          </a:xfrm>
        </p:spPr>
        <p:txBody>
          <a:bodyPr/>
          <a:lstStyle/>
          <a:p>
            <a:r>
              <a:rPr lang="en-US" dirty="0"/>
              <a:t>Discovered in 1799</a:t>
            </a:r>
          </a:p>
          <a:p>
            <a:r>
              <a:rPr lang="en-US" dirty="0"/>
              <a:t>Naturally occurring as a mineral, but very rare</a:t>
            </a:r>
          </a:p>
          <a:p>
            <a:r>
              <a:rPr lang="en-US" dirty="0"/>
              <a:t>Used as flux in the </a:t>
            </a:r>
            <a:r>
              <a:rPr lang="en-US" b="1" dirty="0"/>
              <a:t>Hall–</a:t>
            </a:r>
            <a:r>
              <a:rPr lang="en-US" b="1" dirty="0" err="1"/>
              <a:t>Héroult</a:t>
            </a:r>
            <a:r>
              <a:rPr lang="en-US" b="1" dirty="0"/>
              <a:t> process </a:t>
            </a:r>
            <a:r>
              <a:rPr lang="en-US" dirty="0"/>
              <a:t>to produce Aluminum from oxides (mostly Bauxite)</a:t>
            </a:r>
          </a:p>
          <a:p>
            <a:r>
              <a:rPr lang="en-US" dirty="0"/>
              <a:t>Other uses: whitener for enamels, opacifier for glass</a:t>
            </a:r>
          </a:p>
          <a:p>
            <a:endParaRPr lang="en-US" dirty="0"/>
          </a:p>
          <a:p>
            <a:r>
              <a:rPr lang="en-US" dirty="0"/>
              <a:t>Nowadays synthetically produced</a:t>
            </a:r>
            <a:br>
              <a:rPr lang="en-US" dirty="0"/>
            </a:b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cheaper, independent of natural occurrence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ED11D2-5F39-238F-A4A4-217B1CFCA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Cryolite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1338A8-D111-A454-B5F6-F05A0464E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Sodium </a:t>
            </a:r>
            <a:r>
              <a:rPr lang="en-US" dirty="0" err="1"/>
              <a:t>hexafluoroaluminate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25FB78-0380-9107-DF5E-B39FB139D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8807" y="3182199"/>
            <a:ext cx="4006850" cy="2384866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12707BA5-BD1C-8BA3-8079-9CE47263A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807" y="1290935"/>
            <a:ext cx="2185768" cy="1393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6EA557-2D1C-2E46-66B4-46C721A77F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499"/>
          <a:stretch>
            <a:fillRect/>
          </a:stretch>
        </p:blipFill>
        <p:spPr>
          <a:xfrm>
            <a:off x="10104230" y="1726855"/>
            <a:ext cx="1524114" cy="52189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FD0A00C-5F32-D76E-6B86-64DAEFCC45D5}"/>
              </a:ext>
            </a:extLst>
          </p:cNvPr>
          <p:cNvGrpSpPr/>
          <p:nvPr/>
        </p:nvGrpSpPr>
        <p:grpSpPr>
          <a:xfrm>
            <a:off x="3677170" y="5567065"/>
            <a:ext cx="1920840" cy="883704"/>
            <a:chOff x="486541" y="5308375"/>
            <a:chExt cx="1920840" cy="883704"/>
          </a:xfrm>
        </p:grpSpPr>
        <p:sp>
          <p:nvSpPr>
            <p:cNvPr id="9" name="Rechteck: abgerundete Ecken 4">
              <a:hlinkClick r:id="rId5" action="ppaction://hlinksldjump"/>
              <a:extLst>
                <a:ext uri="{FF2B5EF4-FFF2-40B4-BE49-F238E27FC236}">
                  <a16:creationId xmlns:a16="http://schemas.microsoft.com/office/drawing/2014/main" id="{C9605A40-B2EC-C4A8-48CF-F0E137C23BBB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Sprechblase: rechteckig mit abgerundeten Ecken 6">
              <a:hlinkClick r:id="rId5" action="ppaction://hlinksldjump"/>
              <a:extLst>
                <a:ext uri="{FF2B5EF4-FFF2-40B4-BE49-F238E27FC236}">
                  <a16:creationId xmlns:a16="http://schemas.microsoft.com/office/drawing/2014/main" id="{722B1395-0115-9CEF-8D16-C48C1B32AEC6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overview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11" name="Interaktive Schaltfläche: Zurückkehren 7">
              <a:hlinkClick r:id="rId5" action="ppaction://hlinksldjump" highlightClick="1"/>
              <a:extLst>
                <a:ext uri="{FF2B5EF4-FFF2-40B4-BE49-F238E27FC236}">
                  <a16:creationId xmlns:a16="http://schemas.microsoft.com/office/drawing/2014/main" id="{50CE8F02-1232-7CD0-8337-EC996E59DFD4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078253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46D388-F46E-7EBA-E7FB-D7A830F654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038" y="1684800"/>
            <a:ext cx="11484000" cy="3134256"/>
          </a:xfrm>
        </p:spPr>
        <p:txBody>
          <a:bodyPr/>
          <a:lstStyle/>
          <a:p>
            <a:r>
              <a:rPr lang="en-US" dirty="0"/>
              <a:t>Deposit found around the time of first Cryolite discovery</a:t>
            </a:r>
          </a:p>
          <a:p>
            <a:r>
              <a:rPr lang="en-US" dirty="0"/>
              <a:t>Cryolite mining in </a:t>
            </a:r>
            <a:r>
              <a:rPr lang="en-US" dirty="0" err="1"/>
              <a:t>Ivittuut</a:t>
            </a:r>
            <a:r>
              <a:rPr lang="en-US" dirty="0"/>
              <a:t> started in 1859 by Danish miners</a:t>
            </a:r>
          </a:p>
          <a:p>
            <a:r>
              <a:rPr lang="en-US" dirty="0"/>
              <a:t>Before synthesis was invented: Monopoly on Cryolite</a:t>
            </a:r>
          </a:p>
          <a:p>
            <a:r>
              <a:rPr lang="en-US" dirty="0"/>
              <a:t>Strategic importance for:</a:t>
            </a:r>
          </a:p>
          <a:p>
            <a:pPr lvl="1"/>
            <a:r>
              <a:rPr lang="en-US" dirty="0"/>
              <a:t>Aluminum production</a:t>
            </a:r>
          </a:p>
          <a:p>
            <a:pPr lvl="1"/>
            <a:r>
              <a:rPr lang="en-US" dirty="0"/>
              <a:t>Greenland’s economy benefited</a:t>
            </a:r>
          </a:p>
          <a:p>
            <a:pPr lvl="1"/>
            <a:r>
              <a:rPr lang="en-US" dirty="0"/>
              <a:t>American occupation in WW II</a:t>
            </a:r>
          </a:p>
          <a:p>
            <a:pPr marL="215900" lvl="1" indent="0">
              <a:buNone/>
            </a:pPr>
            <a:r>
              <a:rPr lang="en-US" dirty="0">
                <a:sym typeface="Wingdings" pitchFamily="2" charset="2"/>
              </a:rPr>
              <a:t>	</a:t>
            </a:r>
            <a:r>
              <a:rPr lang="en-US" sz="1800" dirty="0">
                <a:sym typeface="Wingdings" pitchFamily="2" charset="2"/>
              </a:rPr>
              <a:t> US Navy even built the </a:t>
            </a:r>
            <a:r>
              <a:rPr lang="en-US" sz="1800" dirty="0" err="1">
                <a:sym typeface="Wingdings" pitchFamily="2" charset="2"/>
              </a:rPr>
              <a:t>Bluie</a:t>
            </a:r>
            <a:r>
              <a:rPr lang="en-US" sz="1800" dirty="0">
                <a:sym typeface="Wingdings" pitchFamily="2" charset="2"/>
              </a:rPr>
              <a:t> West Seven Base, sent coast guards &amp; weapons to protect the quarry!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A22F97-1741-1BCE-7A51-DD9E79845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Geopolitical significance of </a:t>
            </a:r>
            <a:r>
              <a:rPr lang="en-US" dirty="0" err="1"/>
              <a:t>Ivittuut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51BC81-85FE-9EEB-00A9-E47CDD36A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Cryolite = “Critical Raw Material of the past”</a:t>
            </a:r>
          </a:p>
        </p:txBody>
      </p:sp>
      <p:sp>
        <p:nvSpPr>
          <p:cNvPr id="10" name="Cloud Callout 9">
            <a:hlinkClick r:id="rId2" action="ppaction://hlinksldjump"/>
            <a:extLst>
              <a:ext uri="{FF2B5EF4-FFF2-40B4-BE49-F238E27FC236}">
                <a16:creationId xmlns:a16="http://schemas.microsoft.com/office/drawing/2014/main" id="{FB2B811D-8261-5BDA-6121-DEAA935DA658}"/>
              </a:ext>
            </a:extLst>
          </p:cNvPr>
          <p:cNvSpPr/>
          <p:nvPr/>
        </p:nvSpPr>
        <p:spPr>
          <a:xfrm>
            <a:off x="7108892" y="1278000"/>
            <a:ext cx="4913318" cy="2403000"/>
          </a:xfrm>
          <a:prstGeom prst="cloudCallout">
            <a:avLst>
              <a:gd name="adj1" fmla="val -57835"/>
              <a:gd name="adj2" fmla="val 37281"/>
            </a:avLst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But why is that arctic</a:t>
            </a:r>
            <a:br>
              <a:rPr lang="en-US" dirty="0"/>
            </a:br>
            <a:r>
              <a:rPr lang="en-US" dirty="0"/>
              <a:t>hamlet still relevant?</a:t>
            </a:r>
          </a:p>
        </p:txBody>
      </p:sp>
    </p:spTree>
    <p:extLst>
      <p:ext uri="{BB962C8B-B14F-4D97-AF65-F5344CB8AC3E}">
        <p14:creationId xmlns:p14="http://schemas.microsoft.com/office/powerpoint/2010/main" val="1107779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undefined">
            <a:extLst>
              <a:ext uri="{FF2B5EF4-FFF2-40B4-BE49-F238E27FC236}">
                <a16:creationId xmlns:a16="http://schemas.microsoft.com/office/drawing/2014/main" id="{AAB1AFB0-FA7C-5DD1-5DA1-8532C2AE1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491"/>
            <a:ext cx="7905689" cy="397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BFFC6-85BB-A63D-D1FF-984D403B6D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4000" y="1572284"/>
            <a:ext cx="7035152" cy="2026132"/>
          </a:xfrm>
        </p:spPr>
        <p:txBody>
          <a:bodyPr/>
          <a:lstStyle/>
          <a:p>
            <a:r>
              <a:rPr lang="en-US" dirty="0"/>
              <a:t>Deposit formed by fluor- and sodium-rich magmatic</a:t>
            </a:r>
            <a:br>
              <a:rPr lang="en-US" dirty="0"/>
            </a:br>
            <a:r>
              <a:rPr lang="en-US" dirty="0"/>
              <a:t>intrusions into alkaline country rock (ca. 1.3 Ba ago)</a:t>
            </a:r>
          </a:p>
          <a:p>
            <a:r>
              <a:rPr lang="en-US" dirty="0"/>
              <a:t>Orebody is shallow, massive, pure, not finely disseminated</a:t>
            </a: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Open pit mining, little mineral processing economically feasible,</a:t>
            </a:r>
            <a:br>
              <a:rPr lang="en-US" dirty="0"/>
            </a:br>
            <a:r>
              <a:rPr lang="en-US" dirty="0"/>
              <a:t>no selective methods needed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5112D5-3819-BB84-99CE-B23408E06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and how mine Cryolite in </a:t>
            </a:r>
            <a:r>
              <a:rPr lang="en-US" dirty="0" err="1"/>
              <a:t>Ivittuut</a:t>
            </a:r>
            <a:r>
              <a:rPr lang="en-US" dirty="0"/>
              <a:t>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481AB7-955C-5CFB-C5FE-417427A43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000" y="1032742"/>
            <a:ext cx="11484000" cy="252000"/>
          </a:xfrm>
        </p:spPr>
        <p:txBody>
          <a:bodyPr/>
          <a:lstStyle/>
          <a:p>
            <a:r>
              <a:rPr lang="en-US" dirty="0"/>
              <a:t>Governed by Geology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1E84E96-969D-714F-08E8-595C0BC91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688" y="99855"/>
            <a:ext cx="4286311" cy="6727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loud Callout 8">
            <a:hlinkClick r:id="rId4" action="ppaction://hlinksldjump"/>
            <a:extLst>
              <a:ext uri="{FF2B5EF4-FFF2-40B4-BE49-F238E27FC236}">
                <a16:creationId xmlns:a16="http://schemas.microsoft.com/office/drawing/2014/main" id="{8AAC3F23-7F1D-E5DD-6C65-A21A694A6CAD}"/>
              </a:ext>
            </a:extLst>
          </p:cNvPr>
          <p:cNvSpPr/>
          <p:nvPr/>
        </p:nvSpPr>
        <p:spPr>
          <a:xfrm>
            <a:off x="5940120" y="5171165"/>
            <a:ext cx="1707299" cy="1485235"/>
          </a:xfrm>
          <a:prstGeom prst="cloudCallout">
            <a:avLst>
              <a:gd name="adj1" fmla="val 49662"/>
              <a:gd name="adj2" fmla="val 48707"/>
            </a:avLst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What happened to the mine?</a:t>
            </a:r>
          </a:p>
        </p:txBody>
      </p:sp>
    </p:spTree>
    <p:extLst>
      <p:ext uri="{BB962C8B-B14F-4D97-AF65-F5344CB8AC3E}">
        <p14:creationId xmlns:p14="http://schemas.microsoft.com/office/powerpoint/2010/main" val="3500206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AE63BCF-9777-A334-5738-275AFE90A1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039" y="1684800"/>
            <a:ext cx="3284562" cy="3272627"/>
          </a:xfrm>
        </p:spPr>
        <p:txBody>
          <a:bodyPr/>
          <a:lstStyle/>
          <a:p>
            <a:r>
              <a:rPr lang="en-US" dirty="0"/>
              <a:t>Synthetic Cryolite reduced the mine’s importance drastically</a:t>
            </a:r>
          </a:p>
          <a:p>
            <a:r>
              <a:rPr lang="en-US" dirty="0"/>
              <a:t>Mining became uneconomic,</a:t>
            </a:r>
            <a:br>
              <a:rPr lang="en-US" dirty="0"/>
            </a:br>
            <a:r>
              <a:rPr lang="en-US" dirty="0"/>
              <a:t>sales from stockpiles continued</a:t>
            </a:r>
          </a:p>
          <a:p>
            <a:r>
              <a:rPr lang="en-US" dirty="0"/>
              <a:t>1987: final mine shutdown</a:t>
            </a:r>
          </a:p>
          <a:p>
            <a:r>
              <a:rPr lang="en-US" dirty="0"/>
              <a:t>Settlement was abandoned</a:t>
            </a:r>
            <a:br>
              <a:rPr lang="en-US" dirty="0"/>
            </a:br>
            <a:r>
              <a:rPr lang="en-US" dirty="0"/>
              <a:t>soon after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C09AA3-BFF6-AEAC-1E61-4FBAA4547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Ivittuut</a:t>
            </a:r>
            <a:r>
              <a:rPr lang="en-US" dirty="0"/>
              <a:t>, 1960’s - now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65D5C-6165-0D9D-C7C3-41D4AA995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Mine closure and the withdrawal of people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B74432-B89C-775A-38DB-6335674DA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301" y="1810800"/>
            <a:ext cx="7190875" cy="431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4F409C9-7F44-9778-3B0D-F5BF25D23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721" y="328209"/>
            <a:ext cx="4521969" cy="271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loud Callout 5">
            <a:hlinkClick r:id="rId5" action="ppaction://hlinksldjump"/>
            <a:extLst>
              <a:ext uri="{FF2B5EF4-FFF2-40B4-BE49-F238E27FC236}">
                <a16:creationId xmlns:a16="http://schemas.microsoft.com/office/drawing/2014/main" id="{F3CE581E-5A5D-CAD3-51D0-96F3ABCD0E83}"/>
              </a:ext>
            </a:extLst>
          </p:cNvPr>
          <p:cNvSpPr/>
          <p:nvPr/>
        </p:nvSpPr>
        <p:spPr>
          <a:xfrm>
            <a:off x="2123341" y="5285350"/>
            <a:ext cx="2507742" cy="1246774"/>
          </a:xfrm>
          <a:prstGeom prst="cloudCallout">
            <a:avLst>
              <a:gd name="adj1" fmla="val 82094"/>
              <a:gd name="adj2" fmla="val -57260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What about the environment?</a:t>
            </a:r>
          </a:p>
        </p:txBody>
      </p:sp>
    </p:spTree>
    <p:extLst>
      <p:ext uri="{BB962C8B-B14F-4D97-AF65-F5344CB8AC3E}">
        <p14:creationId xmlns:p14="http://schemas.microsoft.com/office/powerpoint/2010/main" val="9507916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CECAF5-5BAF-4B97-A6CC-E25AC55876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4505" y="1810800"/>
            <a:ext cx="6603495" cy="3272627"/>
          </a:xfrm>
        </p:spPr>
        <p:txBody>
          <a:bodyPr/>
          <a:lstStyle/>
          <a:p>
            <a:r>
              <a:rPr lang="en-US" dirty="0" err="1"/>
              <a:t>Arsuk</a:t>
            </a:r>
            <a:r>
              <a:rPr lang="en-US" dirty="0"/>
              <a:t> Fjord was polluted with Zinc and Lead</a:t>
            </a:r>
          </a:p>
          <a:p>
            <a:r>
              <a:rPr lang="en-US" dirty="0"/>
              <a:t>Main pollution source: mineralized waste rock from </a:t>
            </a:r>
            <a:r>
              <a:rPr lang="en-US" dirty="0" err="1"/>
              <a:t>Ivittuut</a:t>
            </a:r>
            <a:br>
              <a:rPr lang="en-US" dirty="0"/>
            </a:br>
            <a:r>
              <a:rPr lang="en-US" dirty="0"/>
              <a:t>(similar to </a:t>
            </a:r>
            <a:r>
              <a:rPr lang="en-US" u="sng" dirty="0"/>
              <a:t>pollution in </a:t>
            </a:r>
            <a:r>
              <a:rPr lang="en-US" u="sng" dirty="0" err="1"/>
              <a:t>Maarmorilik</a:t>
            </a:r>
            <a:r>
              <a:rPr lang="en-US" dirty="0"/>
              <a:t>)</a:t>
            </a:r>
          </a:p>
          <a:p>
            <a:r>
              <a:rPr lang="en-US" dirty="0"/>
              <a:t>Much higher metal contaminant concentrations observed</a:t>
            </a:r>
          </a:p>
          <a:p>
            <a:r>
              <a:rPr lang="en-US" dirty="0"/>
              <a:t>Affected coastline 32 kilometers long</a:t>
            </a:r>
          </a:p>
          <a:p>
            <a:r>
              <a:rPr lang="en-US" dirty="0"/>
              <a:t>Mussels in red area (figure on the left) may not be consumed</a:t>
            </a:r>
          </a:p>
          <a:p>
            <a:r>
              <a:rPr lang="en-US" dirty="0"/>
              <a:t>As of 2014, these pollution-causing rocks</a:t>
            </a:r>
            <a:br>
              <a:rPr lang="en-US" dirty="0"/>
            </a:br>
            <a:r>
              <a:rPr lang="en-US" dirty="0"/>
              <a:t>still released Lead and Zinc into the fjord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3FE586-F423-FE66-5011-EA80B47FE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What went wrong?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379848-5423-34DF-7EB6-748CAF0E3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en-US" dirty="0"/>
              <a:t>Environmental pollution from </a:t>
            </a:r>
            <a:r>
              <a:rPr lang="en-US" dirty="0" err="1"/>
              <a:t>Ivittuut</a:t>
            </a:r>
            <a:r>
              <a:rPr lang="en-US" dirty="0"/>
              <a:t> Mine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D67BC4-6CD9-A08C-A4AA-19C57C652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45" y="236409"/>
            <a:ext cx="4425067" cy="642140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B936908-BD20-2178-3BC0-D647AC966D6A}"/>
              </a:ext>
            </a:extLst>
          </p:cNvPr>
          <p:cNvGrpSpPr/>
          <p:nvPr/>
        </p:nvGrpSpPr>
        <p:grpSpPr>
          <a:xfrm>
            <a:off x="5383896" y="5590253"/>
            <a:ext cx="1920840" cy="883704"/>
            <a:chOff x="486541" y="5308375"/>
            <a:chExt cx="1920840" cy="883704"/>
          </a:xfrm>
        </p:grpSpPr>
        <p:sp>
          <p:nvSpPr>
            <p:cNvPr id="11" name="Rechteck: abgerundete Ecken 4">
              <a:hlinkClick r:id="rId3" action="ppaction://hlinksldjump"/>
              <a:extLst>
                <a:ext uri="{FF2B5EF4-FFF2-40B4-BE49-F238E27FC236}">
                  <a16:creationId xmlns:a16="http://schemas.microsoft.com/office/drawing/2014/main" id="{13E0A405-8362-AF2E-382B-C2402C38B70C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Sprechblase: rechteckig mit abgerundeten Ecken 6">
              <a:hlinkClick r:id="rId3" action="ppaction://hlinksldjump"/>
              <a:extLst>
                <a:ext uri="{FF2B5EF4-FFF2-40B4-BE49-F238E27FC236}">
                  <a16:creationId xmlns:a16="http://schemas.microsoft.com/office/drawing/2014/main" id="{A429FB94-C705-F053-6D64-DA749B6A0F7E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overview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13" name="Interaktive Schaltfläche: Zurückkehren 7">
              <a:hlinkClick r:id="rId3" action="ppaction://hlinksldjump" highlightClick="1"/>
              <a:extLst>
                <a:ext uri="{FF2B5EF4-FFF2-40B4-BE49-F238E27FC236}">
                  <a16:creationId xmlns:a16="http://schemas.microsoft.com/office/drawing/2014/main" id="{75E852FD-F72C-BAD4-CEAA-75CFBF50F206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2866430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A3BC91-B68D-E71E-A7D5-ECD95BB8D4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038" y="1684800"/>
            <a:ext cx="5217534" cy="3134128"/>
          </a:xfrm>
        </p:spPr>
        <p:txBody>
          <a:bodyPr/>
          <a:lstStyle/>
          <a:p>
            <a:r>
              <a:rPr lang="en-US" dirty="0"/>
              <a:t>Greenland’s mineral wealth in-</a:t>
            </a:r>
            <a:br>
              <a:rPr lang="en-US" dirty="0"/>
            </a:br>
            <a:r>
              <a:rPr lang="en-US" dirty="0"/>
              <a:t>fluences the interest in the island</a:t>
            </a:r>
          </a:p>
          <a:p>
            <a:r>
              <a:rPr lang="en-US" dirty="0"/>
              <a:t>Historical military alliances could crack</a:t>
            </a:r>
          </a:p>
          <a:p>
            <a:r>
              <a:rPr lang="en-US" dirty="0"/>
              <a:t>Contemporary debates about</a:t>
            </a:r>
          </a:p>
          <a:p>
            <a:pPr lvl="1"/>
            <a:r>
              <a:rPr lang="en-US" dirty="0"/>
              <a:t>Resource governance</a:t>
            </a:r>
          </a:p>
          <a:p>
            <a:pPr lvl="1"/>
            <a:r>
              <a:rPr lang="en-US" dirty="0"/>
              <a:t>Autonomy</a:t>
            </a:r>
          </a:p>
          <a:p>
            <a:pPr lvl="1"/>
            <a:r>
              <a:rPr lang="en-US" dirty="0"/>
              <a:t>Economic partnerships</a:t>
            </a:r>
          </a:p>
          <a:p>
            <a:pPr marL="215900" lvl="1" indent="0">
              <a:buNone/>
            </a:pPr>
            <a:r>
              <a:rPr lang="en-US" sz="1800" dirty="0"/>
              <a:t>concern Greenland more than ever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49C834-01D6-24F3-ACD2-C5EF5BE5C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</a:t>
            </a:r>
            <a:r>
              <a:rPr lang="en-US" dirty="0" err="1"/>
              <a:t>Ivittuut</a:t>
            </a:r>
            <a:r>
              <a:rPr lang="en-US" dirty="0"/>
              <a:t> still matter today?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095DEC-C272-4E05-3185-2DD1FD197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Although abandoned, it remains a symbol:</a:t>
            </a:r>
          </a:p>
        </p:txBody>
      </p:sp>
      <p:pic>
        <p:nvPicPr>
          <p:cNvPr id="1026" name="Picture 2" descr="Trump stands behind a lectern shrugging at the audience ">
            <a:extLst>
              <a:ext uri="{FF2B5EF4-FFF2-40B4-BE49-F238E27FC236}">
                <a16:creationId xmlns:a16="http://schemas.microsoft.com/office/drawing/2014/main" id="{8EEC0C6B-B2F2-62E1-DC97-1EEBE1D5F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572" y="1534053"/>
            <a:ext cx="6034284" cy="339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2C41A2-6E5D-5401-B83A-EFC26B69B79B}"/>
              </a:ext>
            </a:extLst>
          </p:cNvPr>
          <p:cNvSpPr txBox="1"/>
          <p:nvPr/>
        </p:nvSpPr>
        <p:spPr>
          <a:xfrm>
            <a:off x="2826151" y="5545647"/>
            <a:ext cx="6539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ym typeface="Wingdings" pitchFamily="2" charset="2"/>
              </a:rPr>
              <a:t> Natural resources can shape global power dynamics!</a:t>
            </a:r>
            <a:endParaRPr lang="en-US" b="1" dirty="0"/>
          </a:p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5518A51-7E55-E10D-CAEA-BD1356842914}"/>
              </a:ext>
            </a:extLst>
          </p:cNvPr>
          <p:cNvGrpSpPr/>
          <p:nvPr/>
        </p:nvGrpSpPr>
        <p:grpSpPr>
          <a:xfrm>
            <a:off x="170041" y="5706000"/>
            <a:ext cx="1920840" cy="883704"/>
            <a:chOff x="486541" y="5308375"/>
            <a:chExt cx="1920840" cy="883704"/>
          </a:xfrm>
        </p:grpSpPr>
        <p:sp>
          <p:nvSpPr>
            <p:cNvPr id="7" name="Rechteck: abgerundete Ecken 4">
              <a:hlinkClick r:id="rId3" action="ppaction://hlinksldjump"/>
              <a:extLst>
                <a:ext uri="{FF2B5EF4-FFF2-40B4-BE49-F238E27FC236}">
                  <a16:creationId xmlns:a16="http://schemas.microsoft.com/office/drawing/2014/main" id="{5264F8DE-2031-095E-B4A7-D69F31842516}"/>
                </a:ext>
              </a:extLst>
            </p:cNvPr>
            <p:cNvSpPr/>
            <p:nvPr/>
          </p:nvSpPr>
          <p:spPr>
            <a:xfrm>
              <a:off x="486541" y="5308375"/>
              <a:ext cx="1920840" cy="883704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Sprechblase: rechteckig mit abgerundeten Ecken 6">
              <a:hlinkClick r:id="rId3" action="ppaction://hlinksldjump"/>
              <a:extLst>
                <a:ext uri="{FF2B5EF4-FFF2-40B4-BE49-F238E27FC236}">
                  <a16:creationId xmlns:a16="http://schemas.microsoft.com/office/drawing/2014/main" id="{A6FD540F-AEC6-A166-CC5D-580D3AA5F2A4}"/>
                </a:ext>
              </a:extLst>
            </p:cNvPr>
            <p:cNvSpPr/>
            <p:nvPr/>
          </p:nvSpPr>
          <p:spPr>
            <a:xfrm>
              <a:off x="486541" y="5348127"/>
              <a:ext cx="1247445" cy="843952"/>
            </a:xfrm>
            <a:prstGeom prst="wedgeRoundRectCallo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dirty="0">
                  <a:solidFill>
                    <a:schemeClr val="tx1"/>
                  </a:solidFill>
                </a:rPr>
                <a:t>Return </a:t>
              </a:r>
              <a:r>
                <a:rPr lang="de-DE" dirty="0" err="1">
                  <a:solidFill>
                    <a:schemeClr val="tx1"/>
                  </a:solidFill>
                </a:rPr>
                <a:t>to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overview</a:t>
              </a:r>
              <a:endParaRPr lang="de-DE" dirty="0"/>
            </a:p>
            <a:p>
              <a:pPr algn="ctr"/>
              <a:endParaRPr lang="de-DE" dirty="0"/>
            </a:p>
          </p:txBody>
        </p:sp>
        <p:sp>
          <p:nvSpPr>
            <p:cNvPr id="9" name="Interaktive Schaltfläche: Zurückkehren 7">
              <a:hlinkClick r:id="rId3" action="ppaction://hlinksldjump" highlightClick="1"/>
              <a:extLst>
                <a:ext uri="{FF2B5EF4-FFF2-40B4-BE49-F238E27FC236}">
                  <a16:creationId xmlns:a16="http://schemas.microsoft.com/office/drawing/2014/main" id="{2C7F1B21-29BA-8F89-BE0B-611449A444CE}"/>
                </a:ext>
              </a:extLst>
            </p:cNvPr>
            <p:cNvSpPr/>
            <p:nvPr/>
          </p:nvSpPr>
          <p:spPr>
            <a:xfrm>
              <a:off x="1617958" y="5429400"/>
              <a:ext cx="732971" cy="681403"/>
            </a:xfrm>
            <a:prstGeom prst="actionButtonReturn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1962418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CDE6BC-812F-56B1-BAFD-E87D009CE0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038" y="1684800"/>
            <a:ext cx="11484000" cy="368812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https://www.abc.net.au/news/2026-01-23/donald-trump-greenland-maps-explain-battle-for-arctic/106248192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https://dce2.au.dk/pub/SR105.pdf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https://dce.au.dk/udgivelser/vr/nr-101-150/abstracts/no-105-environmental-monitoring-in-2013-at-the-cryolite-mine-in-ivittuut-south-greenland/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5"/>
              </a:rPr>
              <a:t>https://www.mindat.org/loc-1958.html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6"/>
              </a:rPr>
              <a:t>https://polarjournal.net/ivittuut-greenlands-forgotten-cryolite-capital/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7"/>
              </a:rPr>
              <a:t>https://en.wikipedia.org/wiki/Sodium_hexafluoroaluminate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8"/>
              </a:rPr>
              <a:t>https://en.wikipedia.org/wiki/Greenland_in_World_War_II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9"/>
              </a:rPr>
              <a:t>https://en.wikipedia.org/wiki/Ivittuut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7A2B13D-C1B8-8E93-2252-8CBC51C1B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  <a:r>
              <a:rPr lang="en-US" dirty="0" err="1"/>
              <a:t>Ivittuut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0E5E5A-39D5-2FC9-E6F6-1E96300E2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Internal slide?</a:t>
            </a:r>
          </a:p>
        </p:txBody>
      </p:sp>
    </p:spTree>
    <p:extLst>
      <p:ext uri="{BB962C8B-B14F-4D97-AF65-F5344CB8AC3E}">
        <p14:creationId xmlns:p14="http://schemas.microsoft.com/office/powerpoint/2010/main" val="29873643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8F73F3F0-3587-1937-DE9A-FB280B7FC476}"/>
              </a:ext>
            </a:extLst>
          </p:cNvPr>
          <p:cNvSpPr/>
          <p:nvPr/>
        </p:nvSpPr>
        <p:spPr>
          <a:xfrm>
            <a:off x="1053353" y="1808400"/>
            <a:ext cx="10085294" cy="3973835"/>
          </a:xfrm>
          <a:prstGeom prst="roundRect">
            <a:avLst/>
          </a:prstGeom>
          <a:solidFill>
            <a:srgbClr val="FFFAE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15CC62-C488-58FD-6932-D93F598DE2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/>
              <a:t>Key takeaways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B3F5EB0-7931-8286-7DBD-AF5C5E4235E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616383" y="2063305"/>
            <a:ext cx="730754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b="1" dirty="0"/>
              <a:t>Greenland</a:t>
            </a:r>
            <a:r>
              <a:rPr lang="en-US" sz="1800" dirty="0"/>
              <a:t> has already </a:t>
            </a:r>
            <a:r>
              <a:rPr lang="en-US" sz="1800" b="1" dirty="0"/>
              <a:t>shaped global power </a:t>
            </a:r>
            <a:r>
              <a:rPr lang="en-US" sz="1800" dirty="0"/>
              <a:t>in the past.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D0075C8-0E54-6973-784D-9FD943F0A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383" y="2610667"/>
            <a:ext cx="852226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0" indent="0" algn="l" defTabSz="2159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tabLst>
                <a:tab pos="215900" algn="l"/>
              </a:tabLs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indent="0" algn="ctr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buNone/>
              <a:tabLst>
                <a:tab pos="431800" algn="l"/>
              </a:tabLs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2pPr>
            <a:lvl3pPr marL="914400" indent="0" algn="ctr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tabLst>
                <a:tab pos="647700" algn="l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3pPr>
            <a:lvl4pPr marL="1371600" indent="0" algn="ctr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None/>
              <a:tabLst>
                <a:tab pos="8636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tabLst>
                <a:tab pos="89535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>
              <a:buClrTx/>
              <a:tabLst/>
            </a:pPr>
            <a:r>
              <a:rPr lang="de-DE" altLang="de-DE" sz="1800" dirty="0"/>
              <a:t>Critical Raw Materials (</a:t>
            </a:r>
            <a:r>
              <a:rPr lang="de-DE" altLang="de-DE" sz="1800" b="1" dirty="0"/>
              <a:t>CRMs</a:t>
            </a:r>
            <a:r>
              <a:rPr lang="de-DE" altLang="de-DE" sz="1800" dirty="0"/>
              <a:t>) </a:t>
            </a:r>
            <a:r>
              <a:rPr lang="de-DE" altLang="de-DE" sz="1800" dirty="0" err="1"/>
              <a:t>are</a:t>
            </a:r>
            <a:r>
              <a:rPr lang="de-DE" altLang="de-DE" sz="1800" dirty="0"/>
              <a:t> a </a:t>
            </a:r>
            <a:r>
              <a:rPr lang="de-DE" altLang="de-DE" sz="1800" dirty="0" err="1"/>
              <a:t>present</a:t>
            </a:r>
            <a:r>
              <a:rPr lang="de-DE" altLang="de-DE" sz="1800" dirty="0"/>
              <a:t>, </a:t>
            </a:r>
            <a:r>
              <a:rPr lang="de-DE" altLang="de-DE" sz="1800" b="1" dirty="0"/>
              <a:t>not a </a:t>
            </a:r>
            <a:r>
              <a:rPr lang="de-DE" altLang="de-DE" sz="1800" b="1" dirty="0" err="1"/>
              <a:t>future</a:t>
            </a:r>
            <a:r>
              <a:rPr lang="de-DE" altLang="de-DE" sz="1800" b="1" dirty="0"/>
              <a:t> </a:t>
            </a:r>
            <a:r>
              <a:rPr lang="de-DE" altLang="de-DE" sz="1800" b="1" dirty="0" err="1"/>
              <a:t>issue</a:t>
            </a:r>
            <a:r>
              <a:rPr lang="de-DE" altLang="de-DE" sz="1800" dirty="0"/>
              <a:t>. The EU </a:t>
            </a:r>
            <a:r>
              <a:rPr lang="de-DE" altLang="de-DE" sz="1800" b="1" dirty="0" err="1"/>
              <a:t>depends</a:t>
            </a:r>
            <a:r>
              <a:rPr lang="de-DE" altLang="de-DE" sz="1800" dirty="0"/>
              <a:t> on </a:t>
            </a:r>
            <a:r>
              <a:rPr lang="de-DE" altLang="de-DE" sz="1800" dirty="0" err="1"/>
              <a:t>imports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for</a:t>
            </a:r>
            <a:r>
              <a:rPr lang="de-DE" altLang="de-DE" sz="1800" dirty="0"/>
              <a:t> </a:t>
            </a:r>
            <a:r>
              <a:rPr lang="de-DE" altLang="de-DE" sz="1800" dirty="0" err="1"/>
              <a:t>over</a:t>
            </a:r>
            <a:r>
              <a:rPr lang="de-DE" altLang="de-DE" sz="1800" dirty="0"/>
              <a:t> </a:t>
            </a:r>
            <a:r>
              <a:rPr lang="de-DE" altLang="de-DE" sz="1800" b="1" dirty="0"/>
              <a:t>90% </a:t>
            </a:r>
            <a:r>
              <a:rPr lang="de-DE" altLang="de-DE" sz="1800" dirty="0" err="1"/>
              <a:t>of</a:t>
            </a:r>
            <a:r>
              <a:rPr lang="de-DE" altLang="de-DE" sz="1800" dirty="0"/>
              <a:t> CRMs.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8C95C28-956A-16D6-64D7-165E5AA28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383" y="3315829"/>
            <a:ext cx="852226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0" indent="0" algn="l" defTabSz="2159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tabLst>
                <a:tab pos="215900" algn="l"/>
              </a:tabLs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indent="0" algn="ctr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buNone/>
              <a:tabLst>
                <a:tab pos="431800" algn="l"/>
              </a:tabLs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2pPr>
            <a:lvl3pPr marL="914400" indent="0" algn="ctr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tabLst>
                <a:tab pos="647700" algn="l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3pPr>
            <a:lvl4pPr marL="1371600" indent="0" algn="ctr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None/>
              <a:tabLst>
                <a:tab pos="8636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tabLst>
                <a:tab pos="89535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>
              <a:buClrTx/>
              <a:tabLst/>
            </a:pPr>
            <a:r>
              <a:rPr lang="de-DE" altLang="de-DE" sz="1800" b="1" dirty="0"/>
              <a:t>High-grade </a:t>
            </a:r>
            <a:r>
              <a:rPr lang="de-DE" altLang="de-DE" sz="1800" b="1" dirty="0" err="1"/>
              <a:t>deposits</a:t>
            </a:r>
            <a:r>
              <a:rPr lang="de-DE" altLang="de-DE" sz="1800" b="1" dirty="0"/>
              <a:t> matter </a:t>
            </a:r>
            <a:r>
              <a:rPr lang="de-DE" altLang="de-DE" sz="1800" dirty="0" err="1"/>
              <a:t>dispropotionately</a:t>
            </a:r>
            <a:r>
              <a:rPr lang="de-DE" altLang="de-DE" sz="1800" dirty="0"/>
              <a:t>. Greenland </a:t>
            </a:r>
            <a:r>
              <a:rPr lang="de-DE" altLang="de-DE" sz="1800" dirty="0" err="1"/>
              <a:t>is</a:t>
            </a:r>
            <a:r>
              <a:rPr lang="de-DE" altLang="de-DE" sz="1800" dirty="0"/>
              <a:t> </a:t>
            </a:r>
            <a:r>
              <a:rPr lang="de-DE" altLang="de-DE" sz="1800" dirty="0" err="1"/>
              <a:t>expected</a:t>
            </a:r>
            <a:r>
              <a:rPr lang="de-DE" altLang="de-DE" sz="1800" dirty="0"/>
              <a:t> </a:t>
            </a:r>
            <a:r>
              <a:rPr lang="de-DE" altLang="de-DE" sz="1800" dirty="0" err="1"/>
              <a:t>to</a:t>
            </a:r>
            <a:r>
              <a:rPr lang="de-DE" altLang="de-DE" sz="1800" dirty="0"/>
              <a:t> </a:t>
            </a:r>
            <a:r>
              <a:rPr lang="de-DE" altLang="de-DE" sz="1800" dirty="0" err="1"/>
              <a:t>have</a:t>
            </a:r>
            <a:r>
              <a:rPr lang="de-DE" altLang="de-DE" sz="1800" dirty="0"/>
              <a:t> </a:t>
            </a:r>
            <a:r>
              <a:rPr lang="de-DE" altLang="de-DE" sz="1800" dirty="0" err="1"/>
              <a:t>many</a:t>
            </a:r>
            <a:r>
              <a:rPr lang="de-DE" altLang="de-DE" sz="1800" dirty="0"/>
              <a:t> </a:t>
            </a:r>
            <a:r>
              <a:rPr lang="de-DE" altLang="de-DE" sz="1800" dirty="0" err="1"/>
              <a:t>of</a:t>
            </a:r>
            <a:r>
              <a:rPr lang="de-DE" altLang="de-DE" sz="1800" dirty="0"/>
              <a:t> such.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DD4ABE9B-1C8D-66CA-E062-E02AD03C9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383" y="4155981"/>
            <a:ext cx="85222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0" indent="0" algn="l" defTabSz="2159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tabLst>
                <a:tab pos="215900" algn="l"/>
              </a:tabLs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indent="0" algn="ctr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buNone/>
              <a:tabLst>
                <a:tab pos="431800" algn="l"/>
              </a:tabLs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2pPr>
            <a:lvl3pPr marL="914400" indent="0" algn="ctr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tabLst>
                <a:tab pos="647700" algn="l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3pPr>
            <a:lvl4pPr marL="1371600" indent="0" algn="ctr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None/>
              <a:tabLst>
                <a:tab pos="8636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tabLst>
                <a:tab pos="89535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0" hangingPunct="0">
              <a:buClrTx/>
              <a:tabLst/>
            </a:pPr>
            <a:r>
              <a:rPr lang="de-DE" altLang="de-DE" sz="1800" b="1" dirty="0" err="1"/>
              <a:t>Everyday</a:t>
            </a:r>
            <a:r>
              <a:rPr lang="de-DE" altLang="de-DE" sz="1800" b="1" dirty="0"/>
              <a:t> </a:t>
            </a:r>
            <a:r>
              <a:rPr lang="de-DE" altLang="de-DE" sz="1800" b="1" dirty="0" err="1"/>
              <a:t>choices</a:t>
            </a:r>
            <a:r>
              <a:rPr lang="de-DE" altLang="de-DE" sz="1800" b="1" dirty="0"/>
              <a:t> </a:t>
            </a:r>
            <a:r>
              <a:rPr lang="de-DE" altLang="de-DE" sz="1800" b="1" dirty="0" err="1"/>
              <a:t>influence</a:t>
            </a:r>
            <a:r>
              <a:rPr lang="de-DE" altLang="de-DE" sz="1800" b="1" dirty="0"/>
              <a:t> </a:t>
            </a:r>
            <a:r>
              <a:rPr lang="de-DE" altLang="de-DE" sz="1800" dirty="0"/>
              <a:t>global</a:t>
            </a:r>
            <a:r>
              <a:rPr lang="de-DE" altLang="de-DE" sz="1800" b="1" dirty="0"/>
              <a:t> </a:t>
            </a:r>
            <a:r>
              <a:rPr lang="de-DE" altLang="de-DE" sz="1800" b="1" dirty="0" err="1"/>
              <a:t>resource</a:t>
            </a:r>
            <a:r>
              <a:rPr lang="de-DE" altLang="de-DE" sz="1800" b="1" dirty="0"/>
              <a:t> </a:t>
            </a:r>
            <a:r>
              <a:rPr lang="de-DE" altLang="de-DE" sz="1800" b="1" dirty="0" err="1"/>
              <a:t>pressure</a:t>
            </a:r>
            <a:r>
              <a:rPr lang="de-DE" altLang="de-DE" sz="1800" dirty="0"/>
              <a:t>. </a:t>
            </a:r>
            <a:r>
              <a:rPr lang="de-DE" altLang="de-DE" sz="1800" dirty="0" err="1"/>
              <a:t>Extend</a:t>
            </a:r>
            <a:r>
              <a:rPr lang="de-DE" altLang="de-DE" sz="1800" dirty="0"/>
              <a:t> item </a:t>
            </a:r>
            <a:r>
              <a:rPr lang="de-DE" altLang="de-DE" sz="1800" dirty="0" err="1"/>
              <a:t>lifetimes</a:t>
            </a:r>
            <a:r>
              <a:rPr lang="de-DE" altLang="de-DE" sz="1800" dirty="0"/>
              <a:t>!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EBEC6A3A-0256-9FD9-0165-3EF91913E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383" y="4698311"/>
            <a:ext cx="831355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0" indent="0" algn="l" defTabSz="2159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tabLst>
                <a:tab pos="215900" algn="l"/>
              </a:tabLs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57200" indent="0" algn="ctr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buNone/>
              <a:tabLst>
                <a:tab pos="431800" algn="l"/>
              </a:tabLst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2pPr>
            <a:lvl3pPr marL="914400" indent="0" algn="ctr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tabLst>
                <a:tab pos="647700" algn="l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3pPr>
            <a:lvl4pPr marL="1371600" indent="0" algn="ctr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None/>
              <a:tabLst>
                <a:tab pos="8636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tabLst>
                <a:tab pos="89535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Ivittuut</a:t>
            </a:r>
            <a:r>
              <a:rPr lang="en-US" sz="1800" b="1" dirty="0"/>
              <a:t> and Black Angel ask a question that remains unanswered: </a:t>
            </a:r>
            <a:r>
              <a:rPr lang="en-US" sz="1800" dirty="0"/>
              <a:t>Who decides about resources and who benefits when demand-, security- and community-interests intersect?</a:t>
            </a:r>
          </a:p>
          <a:p>
            <a:pPr defTabSz="914400" eaLnBrk="0" hangingPunct="0">
              <a:buClrTx/>
              <a:tabLst/>
            </a:pPr>
            <a:endParaRPr lang="de-DE" altLang="de-DE" sz="1800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C5C6125-70C3-FDFE-45F6-436D95016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614" y="2069332"/>
            <a:ext cx="404154" cy="404154"/>
          </a:xfrm>
          <a:prstGeom prst="rect">
            <a:avLst/>
          </a:prstGeom>
        </p:spPr>
      </p:pic>
      <p:pic>
        <p:nvPicPr>
          <p:cNvPr id="3" name="Grafik 12">
            <a:extLst>
              <a:ext uri="{FF2B5EF4-FFF2-40B4-BE49-F238E27FC236}">
                <a16:creationId xmlns:a16="http://schemas.microsoft.com/office/drawing/2014/main" id="{D182EBA8-45D8-77A0-7E4D-88891D094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365" y="4108191"/>
            <a:ext cx="464911" cy="464911"/>
          </a:xfrm>
          <a:prstGeom prst="rect">
            <a:avLst/>
          </a:prstGeom>
        </p:spPr>
      </p:pic>
      <p:pic>
        <p:nvPicPr>
          <p:cNvPr id="12" name="Graphic 11" descr="Hurdle outline">
            <a:extLst>
              <a:ext uri="{FF2B5EF4-FFF2-40B4-BE49-F238E27FC236}">
                <a16:creationId xmlns:a16="http://schemas.microsoft.com/office/drawing/2014/main" id="{10E807F7-F070-5B2B-CCAE-6DE13F646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09581" y="2638723"/>
            <a:ext cx="590218" cy="590218"/>
          </a:xfrm>
          <a:prstGeom prst="rect">
            <a:avLst/>
          </a:prstGeom>
        </p:spPr>
      </p:pic>
      <p:pic>
        <p:nvPicPr>
          <p:cNvPr id="16" name="Graphic 15" descr="Mining tools outline">
            <a:extLst>
              <a:ext uri="{FF2B5EF4-FFF2-40B4-BE49-F238E27FC236}">
                <a16:creationId xmlns:a16="http://schemas.microsoft.com/office/drawing/2014/main" id="{09D47737-9396-CB7D-EF9E-012712C245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43326" y="3371170"/>
            <a:ext cx="542988" cy="542988"/>
          </a:xfrm>
          <a:prstGeom prst="rect">
            <a:avLst/>
          </a:prstGeom>
        </p:spPr>
      </p:pic>
      <p:pic>
        <p:nvPicPr>
          <p:cNvPr id="18" name="Graphic 17" descr="Questions outline">
            <a:extLst>
              <a:ext uri="{FF2B5EF4-FFF2-40B4-BE49-F238E27FC236}">
                <a16:creationId xmlns:a16="http://schemas.microsoft.com/office/drawing/2014/main" id="{F38D28F2-9068-F082-62E0-8BE257388A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34821" y="4897669"/>
            <a:ext cx="559998" cy="55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1746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6cd991bf-f022-4378-96e7-2c338aeb3f5a"/>
</p:tagLst>
</file>

<file path=ppt/theme/theme1.xml><?xml version="1.0" encoding="utf-8"?>
<a:theme xmlns:a="http://schemas.openxmlformats.org/drawingml/2006/main" name="Pra_776_sentation_Master_RWTH_Institute_16zu9">
  <a:themeElements>
    <a:clrScheme name="RWTH Farben">
      <a:dk1>
        <a:sysClr val="windowText" lastClr="000000"/>
      </a:dk1>
      <a:lt1>
        <a:sysClr val="window" lastClr="FFFFFF"/>
      </a:lt1>
      <a:dk2>
        <a:srgbClr val="00549F"/>
      </a:dk2>
      <a:lt2>
        <a:srgbClr val="8EBAE5"/>
      </a:lt2>
      <a:accent1>
        <a:srgbClr val="006165"/>
      </a:accent1>
      <a:accent2>
        <a:srgbClr val="0098A1"/>
      </a:accent2>
      <a:accent3>
        <a:srgbClr val="57AB27"/>
      </a:accent3>
      <a:accent4>
        <a:srgbClr val="BDCD00"/>
      </a:accent4>
      <a:accent5>
        <a:srgbClr val="F6A800"/>
      </a:accent5>
      <a:accent6>
        <a:srgbClr val="CC071E"/>
      </a:accent6>
      <a:hlink>
        <a:srgbClr val="612158"/>
      </a:hlink>
      <a:folHlink>
        <a:srgbClr val="7A6FAC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_Master_RWTH_Verwaltung_ohne_addin_16zu9.pot [Kompatibilitätsmodus]" id="{12157BE7-C41B-4251-A630-7876F5189DEC}" vid="{D5CAF79C-9B5F-40C2-AC3C-45C714C49236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3347</TotalTime>
  <Words>2500</Words>
  <Application>Microsoft Macintosh PowerPoint</Application>
  <PresentationFormat>Widescreen</PresentationFormat>
  <Paragraphs>403</Paragraphs>
  <Slides>31</Slides>
  <Notes>11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Brush Script MT</vt:lpstr>
      <vt:lpstr>Aptos</vt:lpstr>
      <vt:lpstr>Aptos Narrow</vt:lpstr>
      <vt:lpstr>Arial</vt:lpstr>
      <vt:lpstr>Symbol</vt:lpstr>
      <vt:lpstr>Wingdings</vt:lpstr>
      <vt:lpstr>Pra_776_sentation_Master_RWTH_Institute_16zu9</vt:lpstr>
      <vt:lpstr>Grønland’s mining history - Maarmorilik and Ivittuut</vt:lpstr>
      <vt:lpstr>Geographic Overview</vt:lpstr>
      <vt:lpstr>    Black Angel – Part of Greenland’s Mining History</vt:lpstr>
      <vt:lpstr>Maarmorilik, 1960’s</vt:lpstr>
      <vt:lpstr>Maarmorilik, 1960’s</vt:lpstr>
      <vt:lpstr>Black Angel Mine, 1973</vt:lpstr>
      <vt:lpstr>Black Angel Mine, 1973</vt:lpstr>
      <vt:lpstr>Mining methods, transport and logistics at Black Angel</vt:lpstr>
      <vt:lpstr>Additional Info for table</vt:lpstr>
      <vt:lpstr>Mining methods, transport and logistics at Black Angel</vt:lpstr>
      <vt:lpstr>Black Angel Mine, 1975</vt:lpstr>
      <vt:lpstr>PowerPoint Presentation</vt:lpstr>
      <vt:lpstr>Black Angel Mine, 1980’s</vt:lpstr>
      <vt:lpstr>Maarmorilik, 1991</vt:lpstr>
      <vt:lpstr>Maarmorilik, 2008 - now</vt:lpstr>
      <vt:lpstr>Zinc in everyday products</vt:lpstr>
      <vt:lpstr>Lead in everyday products</vt:lpstr>
      <vt:lpstr>Silver in everyday products</vt:lpstr>
      <vt:lpstr>Germanium in everyday products</vt:lpstr>
      <vt:lpstr>Gallium in everyday products</vt:lpstr>
      <vt:lpstr>Cadmium in everyday products</vt:lpstr>
      <vt:lpstr>References Maarmorilik</vt:lpstr>
      <vt:lpstr>Ivittuut – national and global significance through mining</vt:lpstr>
      <vt:lpstr>Cryolite</vt:lpstr>
      <vt:lpstr>Geopolitical significance of Ivittuut</vt:lpstr>
      <vt:lpstr>Why and how mine Cryolite in Ivittuut?</vt:lpstr>
      <vt:lpstr>Ivittuut, 1960’s - now</vt:lpstr>
      <vt:lpstr>What went wrong?</vt:lpstr>
      <vt:lpstr>Why does Ivittuut still matter today?</vt:lpstr>
      <vt:lpstr>References Ivittuut</vt:lpstr>
      <vt:lpstr>Key takeaways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Maximilian Weber</dc:creator>
  <cp:lastModifiedBy>Bock Arne</cp:lastModifiedBy>
  <cp:revision>119</cp:revision>
  <cp:lastPrinted>2026-01-23T09:27:55Z</cp:lastPrinted>
  <dcterms:created xsi:type="dcterms:W3CDTF">2025-08-04T13:00:05Z</dcterms:created>
  <dcterms:modified xsi:type="dcterms:W3CDTF">2026-02-02T18:34:50Z</dcterms:modified>
</cp:coreProperties>
</file>